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918" r:id="rId1"/>
    <p:sldMasterId id="2147483933" r:id="rId2"/>
  </p:sldMasterIdLst>
  <p:notesMasterIdLst>
    <p:notesMasterId r:id="rId74"/>
  </p:notesMasterIdLst>
  <p:sldIdLst>
    <p:sldId id="467" r:id="rId3"/>
    <p:sldId id="513" r:id="rId4"/>
    <p:sldId id="468" r:id="rId5"/>
    <p:sldId id="512" r:id="rId6"/>
    <p:sldId id="474" r:id="rId7"/>
    <p:sldId id="475" r:id="rId8"/>
    <p:sldId id="514" r:id="rId9"/>
    <p:sldId id="515" r:id="rId10"/>
    <p:sldId id="283" r:id="rId11"/>
    <p:sldId id="518" r:id="rId12"/>
    <p:sldId id="521" r:id="rId13"/>
    <p:sldId id="516" r:id="rId14"/>
    <p:sldId id="524" r:id="rId15"/>
    <p:sldId id="525" r:id="rId16"/>
    <p:sldId id="526" r:id="rId17"/>
    <p:sldId id="523" r:id="rId18"/>
    <p:sldId id="527" r:id="rId19"/>
    <p:sldId id="528" r:id="rId20"/>
    <p:sldId id="529" r:id="rId21"/>
    <p:sldId id="284" r:id="rId22"/>
    <p:sldId id="530" r:id="rId23"/>
    <p:sldId id="531" r:id="rId24"/>
    <p:sldId id="532" r:id="rId25"/>
    <p:sldId id="534" r:id="rId26"/>
    <p:sldId id="535" r:id="rId27"/>
    <p:sldId id="536" r:id="rId28"/>
    <p:sldId id="563" r:id="rId29"/>
    <p:sldId id="568" r:id="rId30"/>
    <p:sldId id="478" r:id="rId31"/>
    <p:sldId id="479" r:id="rId32"/>
    <p:sldId id="569" r:id="rId33"/>
    <p:sldId id="480" r:id="rId34"/>
    <p:sldId id="482" r:id="rId35"/>
    <p:sldId id="564" r:id="rId36"/>
    <p:sldId id="483" r:id="rId37"/>
    <p:sldId id="508" r:id="rId38"/>
    <p:sldId id="565" r:id="rId39"/>
    <p:sldId id="486" r:id="rId40"/>
    <p:sldId id="539" r:id="rId41"/>
    <p:sldId id="487" r:id="rId42"/>
    <p:sldId id="540" r:id="rId43"/>
    <p:sldId id="489" r:id="rId44"/>
    <p:sldId id="550" r:id="rId45"/>
    <p:sldId id="551" r:id="rId46"/>
    <p:sldId id="552" r:id="rId47"/>
    <p:sldId id="553" r:id="rId48"/>
    <p:sldId id="556" r:id="rId49"/>
    <p:sldId id="558" r:id="rId50"/>
    <p:sldId id="559" r:id="rId51"/>
    <p:sldId id="490" r:id="rId52"/>
    <p:sldId id="566" r:id="rId53"/>
    <p:sldId id="492" r:id="rId54"/>
    <p:sldId id="507" r:id="rId55"/>
    <p:sldId id="567" r:id="rId56"/>
    <p:sldId id="509" r:id="rId57"/>
    <p:sldId id="495" r:id="rId58"/>
    <p:sldId id="494" r:id="rId59"/>
    <p:sldId id="538" r:id="rId60"/>
    <p:sldId id="541" r:id="rId61"/>
    <p:sldId id="496" r:id="rId62"/>
    <p:sldId id="497" r:id="rId63"/>
    <p:sldId id="544" r:id="rId64"/>
    <p:sldId id="543" r:id="rId65"/>
    <p:sldId id="545" r:id="rId66"/>
    <p:sldId id="542" r:id="rId67"/>
    <p:sldId id="546" r:id="rId68"/>
    <p:sldId id="547" r:id="rId69"/>
    <p:sldId id="548" r:id="rId70"/>
    <p:sldId id="549" r:id="rId71"/>
    <p:sldId id="503" r:id="rId72"/>
    <p:sldId id="505" r:id="rId73"/>
  </p:sldIdLst>
  <p:sldSz cx="12192000" cy="6858000"/>
  <p:notesSz cx="6858000" cy="9144000"/>
  <p:embeddedFontLs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Gill Sans Nova" panose="020B0602020104020203" pitchFamily="34" charset="0"/>
      <p:regular r:id="rId79"/>
      <p:bold r:id="rId80"/>
      <p:italic r:id="rId81"/>
      <p:boldItalic r:id="rId82"/>
    </p:embeddedFont>
    <p:embeddedFont>
      <p:font typeface="Gill Sans Nova Light" panose="020B0302020104020203" pitchFamily="34" charset="0"/>
      <p:regular r:id="rId83"/>
      <p:italic r:id="rId84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Open sans" panose="020B0606030504020204" pitchFamily="34" charset="0"/>
      <p:regular r:id="rId85"/>
      <p:bold r:id="rId86"/>
      <p:italic r:id="rId87"/>
      <p:boldItalic r:id="rId88"/>
    </p:embeddedFont>
    <p:embeddedFont>
      <p:font typeface="Sagona Book" panose="02020503050505020204" pitchFamily="18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961336-951A-DE56-5930-D11B329F2F6F}" name="Patricia de Rossi" initials="PdR" userId="5eae77e165906cc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D9D9D9"/>
    <a:srgbClr val="9FD4FF"/>
    <a:srgbClr val="36A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8"/>
    <p:restoredTop sz="93969" autoAdjust="0"/>
  </p:normalViewPr>
  <p:slideViewPr>
    <p:cSldViewPr snapToGrid="0">
      <p:cViewPr varScale="1">
        <p:scale>
          <a:sx n="69" d="100"/>
          <a:sy n="69" d="100"/>
        </p:scale>
        <p:origin x="56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font" Target="fonts/font16.fntdata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2.fntdata"/><Relationship Id="rId97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3.fntdata"/><Relationship Id="rId61" Type="http://schemas.openxmlformats.org/officeDocument/2006/relationships/slide" Target="slides/slide59.xml"/><Relationship Id="rId82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41D6B-1620-FC45-A4C9-37837E37013D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404CF-9084-2D49-A2F9-7BE8ABEAC8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471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834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894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06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8341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531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5890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932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74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952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062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28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44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175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973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657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122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736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687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11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1908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36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7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0503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5774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240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7991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0085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0876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1881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571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38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48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2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3498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6511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715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262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51329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901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7640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577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9424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19529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97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636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227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09367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5696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43839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17264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9997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14603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4329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2379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3709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5678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6350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4168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4486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404CF-9084-2D49-A2F9-7BE8ABEAC89E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1289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404CF-9084-2D49-A2F9-7BE8ABEAC89E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15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37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71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366290-4595-5745-A50F-D5EC13BAC604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52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137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96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683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97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pt-BR" sz="60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088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pt-BR" sz="2400" cap="all" baseline="0"/>
            </a:lvl1pPr>
            <a:lvl2pPr marL="457200" indent="0" algn="r">
              <a:buNone/>
              <a:defRPr lang="pt-BR" sz="1800">
                <a:latin typeface="+mj-lt"/>
              </a:defRPr>
            </a:lvl2pPr>
            <a:lvl3pPr marL="914400" indent="0" algn="r">
              <a:buNone/>
              <a:defRPr lang="pt-BR"/>
            </a:lvl3pPr>
            <a:lvl4pPr marL="1371600" indent="0" algn="r">
              <a:buNone/>
              <a:defRPr lang="pt-BR"/>
            </a:lvl4pPr>
            <a:lvl5pPr marL="1828800" indent="0" algn="r">
              <a:buNone/>
              <a:defRPr lang="pt-BR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98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pic>
        <p:nvPicPr>
          <p:cNvPr id="9" name="Imagem 8" descr="Forma, círculo&#10;&#10;Descrição gerad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1" name="Espaço Reservado para Imagem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679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pt-BR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pt-BR" sz="2400">
                <a:solidFill>
                  <a:schemeClr val="accent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06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226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5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alternativ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18461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41480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26" name="Elemento grá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pt-BR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55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 noProof="0"/>
              <a:t>clique para editar o estilo do título principal	</a:t>
            </a:r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8" name="Espaço Reservado para Tex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9" name="Espaço Reservado para Tex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0" name="Espaço Reservado para Tex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2" name="Espaço Reservado para Tex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3" name="Espaço Reservado para Tex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4" name="Espaço Reservado para Tex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5" name="Espaço Reservado para Tex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18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e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noProof="0">
              <a:solidFill>
                <a:schemeClr val="tx1"/>
              </a:solidFill>
            </a:endParaRPr>
          </a:p>
        </p:txBody>
      </p:sp>
      <p:sp>
        <p:nvSpPr>
          <p:cNvPr id="45" name="Títu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 noProof="0"/>
              <a:t>clique para editar o estilo do título principal	</a:t>
            </a:r>
          </a:p>
        </p:txBody>
      </p:sp>
      <p:sp>
        <p:nvSpPr>
          <p:cNvPr id="39" name="Espaço Reservado para Imagem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Imagem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7" name="Espaço Reservado para Tex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8" name="Espaço Reservado para Tex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9" name="Espaço Reservado para Tex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0" name="Espaço Reservado para Tex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2" name="Espaço Reservado para Tex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3" name="Espaço Reservado para Tex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4" name="Espaço Reservado para Tex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5" name="Espaço Reservado para Tex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" name="Espaço Reservado para Imagem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Imagem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Imagem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Imagem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Tex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1" name="Espaço Reservado para Tex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2" name="Espaço Reservado para Tex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3" name="Espaço Reservado para Tex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400" cap="none" baseline="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6275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/>
            </a:lvl2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/>
            </a:lvl2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/>
            </a:lvl2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/>
            </a:lvl2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800"/>
            </a:lvl2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</p:spTree>
    <p:extLst>
      <p:ext uri="{BB962C8B-B14F-4D97-AF65-F5344CB8AC3E}">
        <p14:creationId xmlns:p14="http://schemas.microsoft.com/office/powerpoint/2010/main" val="2622265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pt-BR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pt-BR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0096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ês coluna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pt-BR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pt-BR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pt-BR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estilo do título principal	</a:t>
            </a:r>
          </a:p>
        </p:txBody>
      </p:sp>
      <p:sp>
        <p:nvSpPr>
          <p:cNvPr id="30" name="Espaço Reservado para Tex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pt-BR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31" name="Espaço Reservado para Conteúd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pt-BR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pt-BR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pt-BR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pt-BR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481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 alternativ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2" name="Espaço Reservado para Imagem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pt-BR" sz="32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133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echa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pt-BR" sz="60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pt-BR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estilo do subtítulo Mestre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187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442327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pt-BR" sz="48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22616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879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pt-BR" sz="3200"/>
            </a:lvl1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58FB4751-880F-D840-AAA9-3A15815CC99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616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88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54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686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20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8792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92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FF87F-88D0-5341-9EE0-BD785EF06ED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2E917-DAC7-7442-9078-685EF50E70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020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8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379133"/>
            <a:ext cx="11360800" cy="1917563"/>
          </a:xfrm>
        </p:spPr>
        <p:txBody>
          <a:bodyPr/>
          <a:lstStyle/>
          <a:p>
            <a:pPr>
              <a:lnSpc>
                <a:spcPct val="100000"/>
              </a:lnSpc>
              <a:buNone/>
            </a:pPr>
            <a:r>
              <a:rPr lang="pt-BR" sz="2800" b="1" cap="none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COVID-19 em gestantes, puérperas e mulheres em idade fértil não gestantes e não puérperas no Brasil</a:t>
            </a:r>
            <a:b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667" dirty="0">
              <a:solidFill>
                <a:schemeClr val="accent5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115C71-9ECD-4843-BF2B-7CF3126B2614}"/>
              </a:ext>
            </a:extLst>
          </p:cNvPr>
          <p:cNvSpPr txBox="1"/>
          <p:nvPr/>
        </p:nvSpPr>
        <p:spPr>
          <a:xfrm>
            <a:off x="2350421" y="4770981"/>
            <a:ext cx="74641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Aluno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Fabiano Elisei Serra</a:t>
            </a:r>
          </a:p>
          <a:p>
            <a:pPr algn="ctr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Orientadora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</a:t>
            </a:r>
            <a:r>
              <a:rPr lang="pt-BR" sz="20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Dra. Ágatha Sacramento Rodrigues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58B2417-CD84-F083-0980-70C35A5EDF6F}"/>
              </a:ext>
            </a:extLst>
          </p:cNvPr>
          <p:cNvSpPr txBox="1"/>
          <p:nvPr/>
        </p:nvSpPr>
        <p:spPr>
          <a:xfrm>
            <a:off x="1214438" y="3105834"/>
            <a:ext cx="9707562" cy="786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Exame de qualificação</a:t>
            </a:r>
            <a:r>
              <a:rPr lang="pt-BR" sz="2000" i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apresentado à Faculdade de Medicina da Universidade de São Paulo para </a:t>
            </a:r>
            <a:r>
              <a:rPr lang="pt-BR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pt-BR" sz="2000" i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btençã</a:t>
            </a:r>
            <a:r>
              <a:rPr lang="pt-BR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  <a:r>
              <a:rPr lang="pt-BR" sz="2000" i="1" cap="non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Título de Mestre em Ciências</a:t>
            </a:r>
            <a:endParaRPr lang="pt-BR" sz="2000" i="1" dirty="0">
              <a:highlight>
                <a:srgbClr val="FFFF00"/>
              </a:highligh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304800" y="1471832"/>
            <a:ext cx="1158240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86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08" y="1990068"/>
            <a:ext cx="10287000" cy="1917563"/>
          </a:xfrm>
        </p:spPr>
        <p:txBody>
          <a:bodyPr/>
          <a:lstStyle/>
          <a:p>
            <a:pPr>
              <a:buNone/>
            </a:pP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Centers for Disease Control and Prevention (EUA) </a:t>
            </a:r>
            <a:b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23.434 grávidas e 386.028 não grávidas, de 15-44 anos,  sintomáticas, com COVID-19 (RT-PCR+)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67FD41-E0D1-97B5-16E7-F5529C8BDD0E}"/>
              </a:ext>
            </a:extLst>
          </p:cNvPr>
          <p:cNvSpPr txBox="1"/>
          <p:nvPr/>
        </p:nvSpPr>
        <p:spPr>
          <a:xfrm>
            <a:off x="8854440" y="5795045"/>
            <a:ext cx="2575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Zambrano LD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635456-F5BF-A278-FEAC-37462FD3E1A5}"/>
              </a:ext>
            </a:extLst>
          </p:cNvPr>
          <p:cNvSpPr txBox="1"/>
          <p:nvPr/>
        </p:nvSpPr>
        <p:spPr>
          <a:xfrm>
            <a:off x="1127760" y="3598646"/>
            <a:ext cx="102870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Gestantes com maior risco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Admissão em UTI (</a:t>
            </a:r>
            <a:r>
              <a:rPr lang="pt-BR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</a:t>
            </a: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3,0; 95% IC = 2,6–3,4)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Ventilação invasiva  (</a:t>
            </a:r>
            <a:r>
              <a:rPr lang="pt-BR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</a:t>
            </a: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2,9; 95% IC = 2,2–3,8),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ECMO (</a:t>
            </a:r>
            <a:r>
              <a:rPr lang="pt-BR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aRR</a:t>
            </a: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2,4; 95% IC = 1,5–4,0)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Óbito (aRR = 1,7; 95% IC = 1,2–2,4)</a:t>
            </a:r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24931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08" y="1797439"/>
            <a:ext cx="10287000" cy="1917563"/>
          </a:xfrm>
        </p:spPr>
        <p:txBody>
          <a:bodyPr/>
          <a:lstStyle/>
          <a:p>
            <a:pPr>
              <a:buNone/>
            </a:pP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COV19Mx cohort</a:t>
            </a:r>
            <a:b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Mulheres de 15-45 anos com COVID-19 (teste positivo) </a:t>
            </a:r>
            <a:b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5.183 grávidas e 175.905 não grávidas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467FD41-E0D1-97B5-16E7-F5529C8BDD0E}"/>
              </a:ext>
            </a:extLst>
          </p:cNvPr>
          <p:cNvSpPr txBox="1"/>
          <p:nvPr/>
        </p:nvSpPr>
        <p:spPr>
          <a:xfrm>
            <a:off x="8183880" y="5795045"/>
            <a:ext cx="3246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Martinez</a:t>
            </a:r>
            <a:r>
              <a:rPr lang="es-419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-Portilla RJ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97268F-27CA-2D2B-8308-F957B3B2747E}"/>
              </a:ext>
            </a:extLst>
          </p:cNvPr>
          <p:cNvSpPr txBox="1"/>
          <p:nvPr/>
        </p:nvSpPr>
        <p:spPr>
          <a:xfrm>
            <a:off x="944880" y="3850951"/>
            <a:ext cx="10287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Gestantes com maior chance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Óbito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(OR 1,84; 95% IC, 1,26–2,69)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Pneumonia (OR 1,86; 95% IC, 1,60–2,16)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Admissão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</a:t>
            </a:r>
            <a:r>
              <a:rPr lang="en-US" sz="25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UTI (OR 1,86; 95% IC, 1,41–2,45).</a:t>
            </a:r>
          </a:p>
        </p:txBody>
      </p:sp>
    </p:spTree>
    <p:extLst>
      <p:ext uri="{BB962C8B-B14F-4D97-AF65-F5344CB8AC3E}">
        <p14:creationId xmlns:p14="http://schemas.microsoft.com/office/powerpoint/2010/main" val="396980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81F66A4-3971-62AB-1ADB-338D36711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069506" y="2499182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1DE7C0E-38B7-8B32-F201-782C7B092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1623146" y="4235785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7C69B9-A72C-3EE7-C800-26A520DA5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4076" y="5138975"/>
            <a:ext cx="8357684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37E241C-2C2E-B6CB-9AF9-04620772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214804">
            <a:off x="6492542" y="6377027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8B3F663-D660-91FA-2716-8FF22819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704" y="1604207"/>
            <a:ext cx="6316669" cy="1426146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B6602F-2D49-164E-E5D7-A512D26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7994185" y="101171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2020 - JAN 2021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produção do primeiro 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artigo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047999" y="130466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JUN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superou o número de óbitos maternos por COVID-19 em todo o mundo (124 óbitos)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B3E0E6-A001-33C7-3DBA-89A733EA9B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6F2C41-4502-0D3C-FB33-0DF07D62A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9659F7-D535-79CC-2693-3C1AEB7D038D}"/>
              </a:ext>
            </a:extLst>
          </p:cNvPr>
          <p:cNvSpPr txBox="1"/>
          <p:nvPr/>
        </p:nvSpPr>
        <p:spPr>
          <a:xfrm>
            <a:off x="393431" y="3431307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Takemoto MLS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9050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7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42" y="2128846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Mutações virais e VOCs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Variantes de preocupação (VOCs):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maior transmissibilidade ou piora na epidemiologia da COVID-19 ou maior virulência ou alteração na apresentação clínica da doença ou diminuição da eficácia das medidas de saúde pública e sociais ou diagnósticos, vacinas e terapêuticas disponíveis </a:t>
            </a: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9048750" y="4509013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OMS, 2021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B4414A-5A69-DBBA-806E-995AB31C3333}"/>
              </a:ext>
            </a:extLst>
          </p:cNvPr>
          <p:cNvSpPr txBox="1"/>
          <p:nvPr/>
        </p:nvSpPr>
        <p:spPr>
          <a:xfrm>
            <a:off x="8991600" y="5769632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Choi JY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et al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., 2021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7D3C91-2826-1DD4-39F6-05482BC17C53}"/>
              </a:ext>
            </a:extLst>
          </p:cNvPr>
          <p:cNvSpPr txBox="1"/>
          <p:nvPr/>
        </p:nvSpPr>
        <p:spPr>
          <a:xfrm>
            <a:off x="1184910" y="4790474"/>
            <a:ext cx="10287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Alfa – Reino Unido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Beta – África do Sul</a:t>
            </a:r>
          </a:p>
        </p:txBody>
      </p:sp>
    </p:spTree>
    <p:extLst>
      <p:ext uri="{BB962C8B-B14F-4D97-AF65-F5344CB8AC3E}">
        <p14:creationId xmlns:p14="http://schemas.microsoft.com/office/powerpoint/2010/main" val="7547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81F66A4-3971-62AB-1ADB-338D36711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069506" y="2499182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1DE7C0E-38B7-8B32-F201-782C7B092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1623146" y="4235785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7C69B9-A72C-3EE7-C800-26A520DA5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4076" y="5138975"/>
            <a:ext cx="8357684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37E241C-2C2E-B6CB-9AF9-04620772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214804">
            <a:off x="6492542" y="6377027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8B3F663-D660-91FA-2716-8FF22819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B6602F-2D49-164E-E5D7-A512D26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Surgimento da primeira variante de preocupação no Brasil: Gama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(dominante a partir de </a:t>
            </a:r>
            <a:r>
              <a:rPr lang="pt-BR" dirty="0" err="1">
                <a:solidFill>
                  <a:schemeClr val="accent6">
                    <a:lumMod val="10000"/>
                  </a:schemeClr>
                </a:solidFill>
              </a:rPr>
              <a:t>fev</a:t>
            </a: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/2021)</a:t>
            </a:r>
          </a:p>
          <a:p>
            <a:pPr lvl="1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7994185" y="101171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endParaRPr lang="pt-BR" dirty="0">
              <a:solidFill>
                <a:schemeClr val="accent6">
                  <a:lumMod val="10000"/>
                </a:schemeClr>
              </a:solidFill>
            </a:endParaRPr>
          </a:p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2020 - JAN 2021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produção do primeiro 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artigo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047999" y="130466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JUN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superou o número de óbitos maternos por COVID-19 em todo o mundo (124 óbitos)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B3E0E6-A001-33C7-3DBA-89A733EA9B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6F2C41-4502-0D3C-FB33-0DF07D62A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A0CC90-8A93-1823-E758-C6FAB5F5C326}"/>
              </a:ext>
            </a:extLst>
          </p:cNvPr>
          <p:cNvSpPr txBox="1"/>
          <p:nvPr/>
        </p:nvSpPr>
        <p:spPr>
          <a:xfrm>
            <a:off x="4688864" y="4827280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Fundação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Oswaldo Cruz, 2022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F577F7-76B5-8E9D-508A-09C57D5EA937}"/>
              </a:ext>
            </a:extLst>
          </p:cNvPr>
          <p:cNvSpPr txBox="1"/>
          <p:nvPr/>
        </p:nvSpPr>
        <p:spPr>
          <a:xfrm>
            <a:off x="393431" y="3431307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Takemoto MLS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13410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uiExpand="1" build="p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Vacinação contra COVID-19 no Brasil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702040" y="5787217"/>
            <a:ext cx="271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Ministério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Saúde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52500" y="3379262"/>
            <a:ext cx="10287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Início em 18 de janeiro de 2021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rimeiros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grupos de risco contemplados: 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trabalhadores da saúde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pessoas de 80 anos ou mais; pessoas de 75 a 79 anos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indígenas com idade acima de 18 anos </a:t>
            </a:r>
          </a:p>
        </p:txBody>
      </p:sp>
    </p:spTree>
    <p:extLst>
      <p:ext uri="{BB962C8B-B14F-4D97-AF65-F5344CB8AC3E}">
        <p14:creationId xmlns:p14="http://schemas.microsoft.com/office/powerpoint/2010/main" val="70145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A1DE7C0E-38B7-8B32-F201-782C7B092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1623146" y="4235785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7C69B9-A72C-3EE7-C800-26A520DA5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4076" y="5138975"/>
            <a:ext cx="8357684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37E241C-2C2E-B6CB-9AF9-04620772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214804">
            <a:off x="6492542" y="6377027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8B3F663-D660-91FA-2716-8FF22819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B6602F-2D49-164E-E5D7-A512D26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Surgimento da primeira variante de preocupação no Brasil: Gama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(dominante a partir de fev-2021)</a:t>
            </a:r>
          </a:p>
          <a:p>
            <a:pPr lvl="1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/>
          </p:nvPr>
        </p:nvSpPr>
        <p:spPr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ABR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Criação do painel de monitoramento “COVID-19 – gestantes e puérperas” do Observatório Obstétrico Brasileiro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7994185" y="101171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2020 - JAN 2021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produção do primeiro 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artigo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047999" y="130466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JUN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superou o número de óbitos maternos por COVID-19 em todo o mundo (124 óbitos)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B3E0E6-A001-33C7-3DBA-89A733EA9B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6F2C41-4502-0D3C-FB33-0DF07D62A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A0CC90-8A93-1823-E758-C6FAB5F5C326}"/>
              </a:ext>
            </a:extLst>
          </p:cNvPr>
          <p:cNvSpPr txBox="1"/>
          <p:nvPr/>
        </p:nvSpPr>
        <p:spPr>
          <a:xfrm>
            <a:off x="4688864" y="4827280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Fundação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Oswaldo Cruz, 2022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EBD07C-FCF1-D1EC-3532-5883BA46563C}"/>
              </a:ext>
            </a:extLst>
          </p:cNvPr>
          <p:cNvSpPr txBox="1"/>
          <p:nvPr/>
        </p:nvSpPr>
        <p:spPr>
          <a:xfrm>
            <a:off x="244277" y="6502906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Francisco RPV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7DD434-7B84-DBFA-0A96-1CE3F9D19E74}"/>
              </a:ext>
            </a:extLst>
          </p:cNvPr>
          <p:cNvSpPr txBox="1"/>
          <p:nvPr/>
        </p:nvSpPr>
        <p:spPr>
          <a:xfrm>
            <a:off x="393431" y="3431307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Takemoto MLS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39268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uiExpand="1" build="p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Observatório Obstétrico Brasileiro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Painel de monitoramento 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“Covid-19 – gestantes e puérperas” 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595360" y="5804802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Francisco RPV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52500" y="3379262"/>
            <a:ext cx="10287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kumimoji="0" lang="pt-B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té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 de maio de 2021:</a:t>
            </a:r>
          </a:p>
          <a:p>
            <a:pPr lvl="0"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1.031 </a:t>
            </a:r>
            <a:r>
              <a:rPr lang="pt-BR" sz="28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mortes maternas devido à COVID-19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680 gestantes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351 puérperas</a:t>
            </a:r>
          </a:p>
        </p:txBody>
      </p:sp>
    </p:spTree>
    <p:extLst>
      <p:ext uri="{BB962C8B-B14F-4D97-AF65-F5344CB8AC3E}">
        <p14:creationId xmlns:p14="http://schemas.microsoft.com/office/powerpoint/2010/main" val="238956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A1DE7C0E-38B7-8B32-F201-782C7B092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1623146" y="4235785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7C69B9-A72C-3EE7-C800-26A520DA5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4076" y="5138975"/>
            <a:ext cx="8357684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37E241C-2C2E-B6CB-9AF9-04620772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214804">
            <a:off x="6492542" y="6377027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8B3F663-D660-91FA-2716-8FF22819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4B6602F-2D49-164E-E5D7-A512D26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Surgimento da primeira variante de preocupação no Brasil: Gama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(dominante a partir de fev-2021)</a:t>
            </a:r>
          </a:p>
          <a:p>
            <a:pPr lvl="1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/>
          </p:nvPr>
        </p:nvSpPr>
        <p:spPr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ABR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Criação do painel de monitoramento “COVID-19 – gestantes e puérperas” do Observatório Obstétrico Brasileiro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7994185" y="101171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2020 - JAN 2021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produção do primeiro 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artigo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047999" y="130466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JUN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superou o número de óbitos maternos por COVID-19 em todo o mundo (124 óbitos)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8EB3E0E6-A001-33C7-3DBA-89A733EA9B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6F2C41-4502-0D3C-FB33-0DF07D62A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6"/>
          </p:nvPr>
        </p:nvSpPr>
        <p:spPr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MAI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Gestantes e </a:t>
            </a:r>
            <a:r>
              <a:rPr lang="pt-BR" dirty="0" err="1">
                <a:solidFill>
                  <a:schemeClr val="accent6">
                    <a:lumMod val="10000"/>
                  </a:schemeClr>
                </a:solidFill>
              </a:rPr>
              <a:t>puéperas</a:t>
            </a: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 com comorbidades começam a ser vacinadas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A0CC90-8A93-1823-E758-C6FAB5F5C326}"/>
              </a:ext>
            </a:extLst>
          </p:cNvPr>
          <p:cNvSpPr txBox="1"/>
          <p:nvPr/>
        </p:nvSpPr>
        <p:spPr>
          <a:xfrm>
            <a:off x="4688864" y="4827280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Fundação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Oswaldo Cruz, 2022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3377F97-CE2C-B694-2A4B-219D5C1EE048}"/>
              </a:ext>
            </a:extLst>
          </p:cNvPr>
          <p:cNvSpPr txBox="1"/>
          <p:nvPr/>
        </p:nvSpPr>
        <p:spPr>
          <a:xfrm>
            <a:off x="9728438" y="6353553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Ministério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Saúde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7EEAC0-6DA2-32AC-F5F7-80AB88D5D9BC}"/>
              </a:ext>
            </a:extLst>
          </p:cNvPr>
          <p:cNvSpPr txBox="1"/>
          <p:nvPr/>
        </p:nvSpPr>
        <p:spPr>
          <a:xfrm>
            <a:off x="244277" y="6502906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Francisco RPV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6C6E43-8E68-74DF-9FF8-5CD0DCE69894}"/>
              </a:ext>
            </a:extLst>
          </p:cNvPr>
          <p:cNvSpPr txBox="1"/>
          <p:nvPr/>
        </p:nvSpPr>
        <p:spPr>
          <a:xfrm>
            <a:off x="393431" y="3431307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Takemoto MLS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78659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18" grpId="0" uiExpand="1" build="p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0CD3B0E5-E816-DBCA-60B2-E162D100D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069506" y="2499182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18CB63-DDCF-0841-987C-36020C533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63502" y="4417887"/>
            <a:ext cx="5799315" cy="1427503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D42DFAC-01B8-835B-3ACF-B4EAF552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036049-8DAD-4A91-FD5E-4BB39EBB6C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76" y="5246811"/>
            <a:ext cx="8216400" cy="100403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1146" y="1568529"/>
            <a:ext cx="5424792" cy="186047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780C5706-A3CD-71F9-2FC1-BB50DBF1B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126536" y="130008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JUL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Gestantes e puérperas (até 45 dias pós-parto), maiores de 18 anos, começam a ser imunizadas com vacinas sem vetor viral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EA6CBE9-4B5A-F881-60B4-336E6AD31D98}"/>
              </a:ext>
            </a:extLst>
          </p:cNvPr>
          <p:cNvSpPr txBox="1"/>
          <p:nvPr/>
        </p:nvSpPr>
        <p:spPr>
          <a:xfrm>
            <a:off x="485407" y="3460895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Ministério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Saúde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272CF9E-E834-40AF-F3DB-5DAC7153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</p:spTree>
    <p:extLst>
      <p:ext uri="{BB962C8B-B14F-4D97-AF65-F5344CB8AC3E}">
        <p14:creationId xmlns:p14="http://schemas.microsoft.com/office/powerpoint/2010/main" val="1731132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8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>
            <a:extLst>
              <a:ext uri="{FF2B5EF4-FFF2-40B4-BE49-F238E27FC236}">
                <a16:creationId xmlns:a16="http://schemas.microsoft.com/office/drawing/2014/main" id="{0CD3B0E5-E816-DBCA-60B2-E162D100D94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069506" y="2499182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5618CB63-DDCF-0841-987C-36020C533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63502" y="4417887"/>
            <a:ext cx="5799315" cy="1427503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D42DFAC-01B8-835B-3ACF-B4EAF552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036049-8DAD-4A91-FD5E-4BB39EBB6C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76" y="5246811"/>
            <a:ext cx="8216400" cy="100403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1146" y="1568529"/>
            <a:ext cx="5424792" cy="186047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8260826" y="101262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AGO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dominância da variante </a:t>
            </a:r>
            <a:br>
              <a:rPr lang="pt-BR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Delta no Brasil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780C5706-A3CD-71F9-2FC1-BB50DBF1B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126536" y="130008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JUL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Gestantes e puérperas (até 45 dias pós-parto), maiores de 18 anos, começam a ser imunizadas com vacinas sem vetor viral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7ABE128-CFD1-E5AF-5D6A-77E5E497F2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JAN 2022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dominância da variante </a:t>
            </a:r>
            <a:r>
              <a:rPr lang="pt-BR" dirty="0" err="1">
                <a:solidFill>
                  <a:schemeClr val="accent6">
                    <a:lumMod val="10000"/>
                  </a:schemeClr>
                </a:solidFill>
              </a:rPr>
              <a:t>Ômicron</a:t>
            </a: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 no Brasil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CD9BED7-6C32-CD58-D76A-B4BDB7B1DD48}"/>
              </a:ext>
            </a:extLst>
          </p:cNvPr>
          <p:cNvSpPr txBox="1"/>
          <p:nvPr/>
        </p:nvSpPr>
        <p:spPr>
          <a:xfrm>
            <a:off x="9822099" y="3239754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Fundação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Oswaldo Cruz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416A039-07F9-BDE1-D1AB-8A4C65B1E15D}"/>
              </a:ext>
            </a:extLst>
          </p:cNvPr>
          <p:cNvSpPr txBox="1"/>
          <p:nvPr/>
        </p:nvSpPr>
        <p:spPr>
          <a:xfrm>
            <a:off x="6556618" y="4831784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Fundação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Oswaldo Cruz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520799-E537-E0DB-45E3-653A644EC97B}"/>
              </a:ext>
            </a:extLst>
          </p:cNvPr>
          <p:cNvSpPr txBox="1"/>
          <p:nvPr/>
        </p:nvSpPr>
        <p:spPr>
          <a:xfrm>
            <a:off x="485407" y="3460895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Ministério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Saúde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3255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  <p:bldP spid="4" grpId="0" animBg="1"/>
      <p:bldP spid="17" grpId="0" uiExpand="1" build="p" animBg="1"/>
      <p:bldP spid="9" grpId="0" uiExpand="1" build="p" animBg="1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Estudos com as </a:t>
            </a:r>
            <a:r>
              <a:rPr lang="pt-BR" sz="32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VOCs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41080" y="5517213"/>
            <a:ext cx="2773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Loconsole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Wang S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52500" y="3379262"/>
            <a:ext cx="10287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 população geral, as VOCs e o status vacinal influenciavam a apresentação e os desfechos clínicos</a:t>
            </a:r>
          </a:p>
        </p:txBody>
      </p:sp>
    </p:spTree>
    <p:extLst>
      <p:ext uri="{BB962C8B-B14F-4D97-AF65-F5344CB8AC3E}">
        <p14:creationId xmlns:p14="http://schemas.microsoft.com/office/powerpoint/2010/main" val="276472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de revisão – novas variantes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Comparadas à variante original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34825" y="5795045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Cantón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</a:t>
            </a:r>
            <a:r>
              <a:rPr lang="en-US" sz="1800" dirty="0">
                <a:effectLst/>
                <a:latin typeface="Times New Roman" panose="02020603050405020304" pitchFamily="18" charset="0"/>
                <a:ea typeface="Open Sans Light" panose="020B0306030504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FF587516-8E48-1B77-92E3-B1B9E15E3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464690"/>
              </p:ext>
            </p:extLst>
          </p:nvPr>
        </p:nvGraphicFramePr>
        <p:xfrm>
          <a:off x="952500" y="3130391"/>
          <a:ext cx="10210800" cy="137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3108">
                  <a:extLst>
                    <a:ext uri="{9D8B030D-6E8A-4147-A177-3AD203B41FA5}">
                      <a16:colId xmlns:a16="http://schemas.microsoft.com/office/drawing/2014/main" val="2861928779"/>
                    </a:ext>
                  </a:extLst>
                </a:gridCol>
                <a:gridCol w="1861000">
                  <a:extLst>
                    <a:ext uri="{9D8B030D-6E8A-4147-A177-3AD203B41FA5}">
                      <a16:colId xmlns:a16="http://schemas.microsoft.com/office/drawing/2014/main" val="1745260851"/>
                    </a:ext>
                  </a:extLst>
                </a:gridCol>
                <a:gridCol w="1943346">
                  <a:extLst>
                    <a:ext uri="{9D8B030D-6E8A-4147-A177-3AD203B41FA5}">
                      <a16:colId xmlns:a16="http://schemas.microsoft.com/office/drawing/2014/main" val="3801889913"/>
                    </a:ext>
                  </a:extLst>
                </a:gridCol>
                <a:gridCol w="1943346">
                  <a:extLst>
                    <a:ext uri="{9D8B030D-6E8A-4147-A177-3AD203B41FA5}">
                      <a16:colId xmlns:a16="http://schemas.microsoft.com/office/drawing/2014/main" val="13539680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ALFA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BETA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GAMA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7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Risco de hospitalização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1,7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3,6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2,6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76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Risco de admissão em UTI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2,3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3,3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>
                          <a:sym typeface="Symbol" panose="05050102010706020507" pitchFamily="18" charset="2"/>
                        </a:rPr>
                        <a:t> </a:t>
                      </a:r>
                      <a:r>
                        <a:rPr lang="pt-BR" sz="2400" dirty="0"/>
                        <a:t>2,2</a:t>
                      </a:r>
                      <a:endParaRPr lang="pt-BR" sz="24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8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26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Metanálise – novas variantes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Comparadas à variante original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34045" y="5810093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 L</a:t>
            </a:r>
            <a:r>
              <a:rPr lang="en-US" sz="1800" dirty="0">
                <a:effectLst/>
                <a:latin typeface="Times New Roman" panose="02020603050405020304" pitchFamily="18" charset="0"/>
                <a:ea typeface="Open Sans Light" panose="020B0306030504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FF587516-8E48-1B77-92E3-B1B9E15E3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18637"/>
              </p:ext>
            </p:extLst>
          </p:nvPr>
        </p:nvGraphicFramePr>
        <p:xfrm>
          <a:off x="872490" y="2739689"/>
          <a:ext cx="10431780" cy="24840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6356">
                  <a:extLst>
                    <a:ext uri="{9D8B030D-6E8A-4147-A177-3AD203B41FA5}">
                      <a16:colId xmlns:a16="http://schemas.microsoft.com/office/drawing/2014/main" val="2861928779"/>
                    </a:ext>
                  </a:extLst>
                </a:gridCol>
                <a:gridCol w="2086356">
                  <a:extLst>
                    <a:ext uri="{9D8B030D-6E8A-4147-A177-3AD203B41FA5}">
                      <a16:colId xmlns:a16="http://schemas.microsoft.com/office/drawing/2014/main" val="400613587"/>
                    </a:ext>
                  </a:extLst>
                </a:gridCol>
                <a:gridCol w="2086356">
                  <a:extLst>
                    <a:ext uri="{9D8B030D-6E8A-4147-A177-3AD203B41FA5}">
                      <a16:colId xmlns:a16="http://schemas.microsoft.com/office/drawing/2014/main" val="3801889913"/>
                    </a:ext>
                  </a:extLst>
                </a:gridCol>
                <a:gridCol w="2086356">
                  <a:extLst>
                    <a:ext uri="{9D8B030D-6E8A-4147-A177-3AD203B41FA5}">
                      <a16:colId xmlns:a16="http://schemas.microsoft.com/office/drawing/2014/main" val="2134691047"/>
                    </a:ext>
                  </a:extLst>
                </a:gridCol>
                <a:gridCol w="2086356">
                  <a:extLst>
                    <a:ext uri="{9D8B030D-6E8A-4147-A177-3AD203B41FA5}">
                      <a16:colId xmlns:a16="http://schemas.microsoft.com/office/drawing/2014/main" val="2382348629"/>
                    </a:ext>
                  </a:extLst>
                </a:gridCol>
              </a:tblGrid>
              <a:tr h="393805">
                <a:tc>
                  <a:txBody>
                    <a:bodyPr/>
                    <a:lstStyle/>
                    <a:p>
                      <a:pPr algn="ctr"/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ALFA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BETA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GAMA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DELTA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70800"/>
                  </a:ext>
                </a:extLst>
              </a:tr>
              <a:tr h="69673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Risco de hospitalização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1,53 </a:t>
                      </a:r>
                    </a:p>
                    <a:p>
                      <a:pPr algn="ctr"/>
                      <a:r>
                        <a:rPr lang="pt-BR" sz="1600" dirty="0"/>
                        <a:t>(95% IC: 1,49–1,57)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2,16 </a:t>
                      </a:r>
                    </a:p>
                    <a:p>
                      <a:pPr algn="ctr"/>
                      <a:r>
                        <a:rPr lang="en-US" sz="1600" dirty="0"/>
                        <a:t>(95% IC: 1,19–3,14)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 1,71 </a:t>
                      </a:r>
                    </a:p>
                    <a:p>
                      <a:pPr algn="ctr"/>
                      <a:r>
                        <a:rPr lang="pt-BR" sz="1600" dirty="0"/>
                        <a:t>(95% IC: 0,9–2,52)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2,08 </a:t>
                      </a:r>
                    </a:p>
                    <a:p>
                      <a:pPr algn="ctr"/>
                      <a:r>
                        <a:rPr lang="en-US" sz="1600" dirty="0"/>
                        <a:t>(95% IC: 1,77–2,39)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762001"/>
                  </a:ext>
                </a:extLst>
              </a:tr>
              <a:tr h="69673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Risco de admissão em UTI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1,74 </a:t>
                      </a:r>
                    </a:p>
                    <a:p>
                      <a:pPr algn="ctr"/>
                      <a:r>
                        <a:rPr lang="pt-BR" sz="1600" dirty="0"/>
                        <a:t>(95% IC: 1,35–2,09)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2,23 </a:t>
                      </a:r>
                    </a:p>
                    <a:p>
                      <a:pPr algn="ctr"/>
                      <a:r>
                        <a:rPr lang="en-US" sz="1600" dirty="0"/>
                        <a:t>(95% IC: 1,31–3,15)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 1,94 </a:t>
                      </a:r>
                    </a:p>
                    <a:p>
                      <a:pPr algn="ctr"/>
                      <a:r>
                        <a:rPr lang="pt-BR" sz="1600" dirty="0"/>
                        <a:t>(95% IC: 1,71–2,18)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3,35 </a:t>
                      </a:r>
                    </a:p>
                    <a:p>
                      <a:pPr algn="ctr"/>
                      <a:r>
                        <a:rPr lang="en-US" sz="1600" dirty="0"/>
                        <a:t>(95% IC: 2,5–4,2) 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092684"/>
                  </a:ext>
                </a:extLst>
              </a:tr>
              <a:tr h="696732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Risco de óbito</a:t>
                      </a:r>
                      <a:endParaRPr lang="pt-BR" sz="18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1,37 </a:t>
                      </a:r>
                    </a:p>
                    <a:p>
                      <a:pPr algn="ctr"/>
                      <a:r>
                        <a:rPr lang="pt-BR" sz="1600" dirty="0"/>
                        <a:t>(95% IC: 1,15–1,6)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1,50 </a:t>
                      </a:r>
                    </a:p>
                    <a:p>
                      <a:pPr algn="ctr"/>
                      <a:r>
                        <a:rPr lang="en-US" sz="1600" dirty="0"/>
                        <a:t>(95% IC: 1,26–1,74)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1,06 </a:t>
                      </a:r>
                    </a:p>
                    <a:p>
                      <a:pPr algn="ctr"/>
                      <a:r>
                        <a:rPr lang="pt-BR" sz="1600" dirty="0"/>
                        <a:t>(95% IC: 0,17–1,96)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2,33 </a:t>
                      </a:r>
                    </a:p>
                    <a:p>
                      <a:pPr algn="ctr"/>
                      <a:r>
                        <a:rPr lang="en-US" sz="1600" dirty="0"/>
                        <a:t>(95% CI: 1,45–3,21)</a:t>
                      </a:r>
                      <a:endParaRPr lang="pt-BR" sz="1600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683799"/>
                  </a:ext>
                </a:extLst>
              </a:tr>
            </a:tbl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B03D2917-7D25-3205-147F-BC436257FB6A}"/>
              </a:ext>
            </a:extLst>
          </p:cNvPr>
          <p:cNvSpPr txBox="1"/>
          <p:nvPr/>
        </p:nvSpPr>
        <p:spPr>
          <a:xfrm>
            <a:off x="872490" y="5361410"/>
            <a:ext cx="10309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Todas as variantes são mais graves que o vírus original</a:t>
            </a:r>
          </a:p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variantes Beta e Delta são mais graves que a Alfa e Gama</a:t>
            </a:r>
          </a:p>
        </p:txBody>
      </p:sp>
    </p:spTree>
    <p:extLst>
      <p:ext uri="{BB962C8B-B14F-4D97-AF65-F5344CB8AC3E}">
        <p14:creationId xmlns:p14="http://schemas.microsoft.com/office/powerpoint/2010/main" val="24202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52500" y="3120964"/>
            <a:ext cx="10287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Califórnia e Nova Iorque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aio a novembro de 2021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Vacinados, não vacinados (com diagnóstico prévio de COVID ou não)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</a:t>
            </a:r>
            <a:r>
              <a:rPr lang="pt-BR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ante Delta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kumimoji="0" 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essoas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 imunidade decorrente da doença ou de vacinas tiveram taxas muito mais baixas de hospitalização em comparação com aquelas não vacinadas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Vacinas e </a:t>
            </a:r>
            <a:r>
              <a:rPr lang="pt-BR" sz="32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VOCs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41375" y="5794650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León TM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</p:spTree>
    <p:extLst>
      <p:ext uri="{BB962C8B-B14F-4D97-AF65-F5344CB8AC3E}">
        <p14:creationId xmlns:p14="http://schemas.microsoft.com/office/powerpoint/2010/main" val="42228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44880" y="2307990"/>
            <a:ext cx="10287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 estados dos Estados Unidos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 de agosto de 2021 a janeiro de 2022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Eficácia da vacina de mRNA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Maior em vacinados com 2ª dose &lt;180 dias em comparação com aqueles vacinados ≥180 dias antes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3ª dose: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</a:t>
            </a: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eduziu admissão à emergência por COVID-19 (94% para Delta e 82% para </a:t>
            </a:r>
            <a:r>
              <a:rPr lang="pt-BR" sz="24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Ômicron</a:t>
            </a: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reveniu hospitalizações (94% para Delta e 90% para Ômicron)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637012"/>
            <a:ext cx="10287000" cy="950895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Vacinas e </a:t>
            </a:r>
            <a:r>
              <a:rPr lang="pt-BR" sz="32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VOCs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41375" y="5794650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Thompson MG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2021</a:t>
            </a:r>
          </a:p>
        </p:txBody>
      </p:sp>
    </p:spTree>
    <p:extLst>
      <p:ext uri="{BB962C8B-B14F-4D97-AF65-F5344CB8AC3E}">
        <p14:creationId xmlns:p14="http://schemas.microsoft.com/office/powerpoint/2010/main" val="55490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F264684B-0A0D-8239-A0C6-1A4F26B950B7}"/>
              </a:ext>
            </a:extLst>
          </p:cNvPr>
          <p:cNvSpPr txBox="1"/>
          <p:nvPr/>
        </p:nvSpPr>
        <p:spPr>
          <a:xfrm>
            <a:off x="944880" y="2494214"/>
            <a:ext cx="10287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 brasileiros do SIVEP-Gripe</a:t>
            </a:r>
          </a:p>
          <a:p>
            <a:pPr algn="ctr">
              <a:defRPr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População obstétrica (de 10-55 anos) vacinada e não vacinada com teste positivo para COVID-19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1774933"/>
            <a:ext cx="10287000" cy="950895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Vacinas na população obstétrica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641375" y="5794650"/>
            <a:ext cx="2773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Paganoti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., 2022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1CAB14-B179-09E3-38B0-FD719E9D6C03}"/>
              </a:ext>
            </a:extLst>
          </p:cNvPr>
          <p:cNvSpPr txBox="1"/>
          <p:nvPr/>
        </p:nvSpPr>
        <p:spPr>
          <a:xfrm>
            <a:off x="849008" y="4105191"/>
            <a:ext cx="10287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doses de vacina: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Admissão na UTI: OR 0,54 (95% IC 0,34–0,85)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uporte ventilatório invasivo: OR 0,19 (95% IC 0,09–0,41)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Óbito: OR 0,20 (0,08–0,51)</a:t>
            </a:r>
            <a:endParaRPr lang="pt-BR" sz="28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75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5618CB63-DDCF-0841-987C-36020C5334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63502" y="4417887"/>
            <a:ext cx="5799315" cy="1427503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7D42DFAC-01B8-835B-3ACF-B4EAF552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7036049-8DAD-4A91-FD5E-4BB39EBB6C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76" y="5246811"/>
            <a:ext cx="8216400" cy="1004033"/>
          </a:xfrm>
          <a:prstGeom prst="rect">
            <a:avLst/>
          </a:prstGeom>
        </p:spPr>
      </p:pic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7"/>
          </p:nvPr>
        </p:nvSpPr>
        <p:spPr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MAR 2022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produção do segundo 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artigo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8260826" y="101262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AGO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dominância da variante </a:t>
            </a:r>
            <a:br>
              <a:rPr lang="pt-BR" dirty="0">
                <a:solidFill>
                  <a:schemeClr val="accent6">
                    <a:lumMod val="10000"/>
                  </a:schemeClr>
                </a:solidFill>
              </a:rPr>
            </a:b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Delta no Brasil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780C5706-A3CD-71F9-2FC1-BB50DBF1BF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126536" y="130008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JUL 2021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Gestantes e puérperas (até 45 dias pós-parto), maiores de 18 anos, começam a ser imunizadas com vacinas sem vetor viral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57ABE128-CFD1-E5AF-5D6A-77E5E497F2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JAN 2022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Início da dominância da variante </a:t>
            </a:r>
            <a:r>
              <a:rPr lang="pt-BR" dirty="0" err="1">
                <a:solidFill>
                  <a:schemeClr val="accent6">
                    <a:lumMod val="10000"/>
                  </a:schemeClr>
                </a:solidFill>
              </a:rPr>
              <a:t>Ômicron</a:t>
            </a:r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 no Brasil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3CD1E6E-DA59-77FE-7CFA-58C085BF2C51}"/>
              </a:ext>
            </a:extLst>
          </p:cNvPr>
          <p:cNvSpPr txBox="1"/>
          <p:nvPr/>
        </p:nvSpPr>
        <p:spPr>
          <a:xfrm>
            <a:off x="9822099" y="3239754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Fundação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Oswaldo Cruz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F3C4F9A-19C9-5A69-0D51-8660700BCFC5}"/>
              </a:ext>
            </a:extLst>
          </p:cNvPr>
          <p:cNvSpPr txBox="1"/>
          <p:nvPr/>
        </p:nvSpPr>
        <p:spPr>
          <a:xfrm>
            <a:off x="6556618" y="4831784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Fundação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Oswaldo Cruz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5C04A4-2EAA-2A59-C000-81B2A351980D}"/>
              </a:ext>
            </a:extLst>
          </p:cNvPr>
          <p:cNvSpPr txBox="1"/>
          <p:nvPr/>
        </p:nvSpPr>
        <p:spPr>
          <a:xfrm>
            <a:off x="485407" y="3460895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Ministério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da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Saúde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89346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 uiExpand="1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732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Comparar as características demográficas, clínicas e de progressão da doença de mulheres em idade reprodutiva hospitalizadas com COVID-19 (grávidas, puérperas ou nem grávidas nem puérperas) por meio de análise de dados epidemiológicos brasileiros no período de 17 de fevereiro de 2020 a 02 de janeiro de 2021 (ARTIGO 1)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32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13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Covid-19 </a:t>
            </a:r>
            <a:r>
              <a:rPr lang="pt-BR" sz="3200" i="1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pt-BR" sz="3200" i="1" dirty="0" err="1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Coronavirus</a:t>
            </a:r>
            <a:r>
              <a:rPr lang="pt-BR" sz="3200" i="1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200" i="1" dirty="0" err="1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disease</a:t>
            </a:r>
            <a:r>
              <a:rPr lang="pt-BR" sz="3200" i="1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2019)</a:t>
            </a:r>
            <a:r>
              <a:rPr lang="pt-BR" sz="32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pt-BR" sz="28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oença multissistêmica causada pelo SARS-CoV-2 (Severe </a:t>
            </a:r>
            <a:r>
              <a:rPr lang="pt-BR" sz="2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Acute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Respiratory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Syndrome </a:t>
            </a:r>
            <a:r>
              <a:rPr lang="pt-BR" sz="2800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Coronavirus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2), que pode se manifestar como síndrome respiratória aguda grave</a:t>
            </a: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D864DE-753E-B46A-AB4D-F565BEF2EE65}"/>
              </a:ext>
            </a:extLst>
          </p:cNvPr>
          <p:cNvSpPr txBox="1"/>
          <p:nvPr/>
        </p:nvSpPr>
        <p:spPr>
          <a:xfrm>
            <a:off x="8493369" y="5274556"/>
            <a:ext cx="2921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Zhu N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 algn="r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Guan WJ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et al.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 algn="r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Harrison AG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lang="pt-BR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3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527747"/>
            <a:ext cx="10287000" cy="1917563"/>
          </a:xfrm>
        </p:spPr>
        <p:txBody>
          <a:bodyPr/>
          <a:lstStyle/>
          <a:p>
            <a:pPr>
              <a:buNone/>
            </a:pP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Comparar as características demográficas, clínicas e de progressão da doença de gestantes e puérperas, vacinadas e não vacinadas, de acordo com as diferentes variantes de preocupação predominantes por meio de análise de dados epidemiológicos brasileiros no período de 17 de fevereiro de 2020 a 16 de julho de 2022 (ARTIGO 2)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11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93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ambos os artigos:</a:t>
            </a:r>
            <a:br>
              <a:rPr lang="pt-BR" sz="28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solidFill>
                  <a:srgbClr val="00206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retrospectiva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Dados públicos do SIVEP-Gripe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Casos notificados de Síndrome Respiratória Aguda Grave (SRAG)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5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5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inal de Adição 2">
            <a:extLst>
              <a:ext uri="{FF2B5EF4-FFF2-40B4-BE49-F238E27FC236}">
                <a16:creationId xmlns:a16="http://schemas.microsoft.com/office/drawing/2014/main" id="{A8D1F418-BA46-E45A-8815-8DA77D073143}"/>
              </a:ext>
            </a:extLst>
          </p:cNvPr>
          <p:cNvSpPr/>
          <p:nvPr/>
        </p:nvSpPr>
        <p:spPr>
          <a:xfrm>
            <a:off x="5811978" y="4793288"/>
            <a:ext cx="568037" cy="590462"/>
          </a:xfrm>
          <a:prstGeom prst="mathPlus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8370E69-6D13-FBB6-4B2E-C58B78A101F6}"/>
              </a:ext>
            </a:extLst>
          </p:cNvPr>
          <p:cNvSpPr txBox="1"/>
          <p:nvPr/>
        </p:nvSpPr>
        <p:spPr>
          <a:xfrm>
            <a:off x="973279" y="4106870"/>
            <a:ext cx="10245436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2"/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Ao menos dois sinais ou sintomas: febre, calafrios, dor de garganta, dor de cabeça, tosse, coriza e distúrbios do paladar ou do olfato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83FD0A-D1B0-48A6-F4DF-BAFD2DB2E71F}"/>
              </a:ext>
            </a:extLst>
          </p:cNvPr>
          <p:cNvSpPr txBox="1"/>
          <p:nvPr/>
        </p:nvSpPr>
        <p:spPr>
          <a:xfrm>
            <a:off x="973279" y="5375693"/>
            <a:ext cx="10245437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lvl="2"/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Dispneia/dificuldade respiratória, pressão torácica persistente, saturação de oxigênio (SpO</a:t>
            </a:r>
            <a:r>
              <a:rPr lang="pt-BR" sz="2000" baseline="-25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)abaixo de 95% em ar ambiente ou cianose</a:t>
            </a:r>
          </a:p>
        </p:txBody>
      </p:sp>
    </p:spTree>
    <p:extLst>
      <p:ext uri="{BB962C8B-B14F-4D97-AF65-F5344CB8AC3E}">
        <p14:creationId xmlns:p14="http://schemas.microsoft.com/office/powerpoint/2010/main" val="233561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1237" y="29327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655" y="56617"/>
            <a:ext cx="1372524" cy="76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165" y="1526122"/>
            <a:ext cx="1307072" cy="6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14CCA14A-3BD3-8EB7-6E67-75D76D6B0B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9" y="261779"/>
            <a:ext cx="4663744" cy="6596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Uma imagem contendo Tabela&#10;&#10;Descrição gerada automaticamente">
            <a:extLst>
              <a:ext uri="{FF2B5EF4-FFF2-40B4-BE49-F238E27FC236}">
                <a16:creationId xmlns:a16="http://schemas.microsoft.com/office/drawing/2014/main" id="{0E85B97A-DE6A-9DCF-5316-B16825D13C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385" y="243388"/>
            <a:ext cx="4542777" cy="642513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6CD17F-A7CC-F6E1-D2D9-B73698A96970}"/>
              </a:ext>
            </a:extLst>
          </p:cNvPr>
          <p:cNvSpPr txBox="1"/>
          <p:nvPr/>
        </p:nvSpPr>
        <p:spPr>
          <a:xfrm>
            <a:off x="2243587" y="2166882"/>
            <a:ext cx="3250723" cy="171136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emográficos (sexo, idade, raça/cor, status obstétrico, escolaridade, local de residência)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DE88E9-E169-3E1B-8598-4577D63C503B}"/>
              </a:ext>
            </a:extLst>
          </p:cNvPr>
          <p:cNvSpPr txBox="1"/>
          <p:nvPr/>
        </p:nvSpPr>
        <p:spPr>
          <a:xfrm>
            <a:off x="2132938" y="5170249"/>
            <a:ext cx="3897532" cy="46487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Mar/2021: vacinação contra a Covid-19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226101-145B-89DD-C0E9-8FA2647AD320}"/>
              </a:ext>
            </a:extLst>
          </p:cNvPr>
          <p:cNvSpPr txBox="1"/>
          <p:nvPr/>
        </p:nvSpPr>
        <p:spPr>
          <a:xfrm>
            <a:off x="2211968" y="4157821"/>
            <a:ext cx="3375688" cy="87357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línicos (sinais e sintomas, fatores de risco/comorbidades)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E006F4A-58B7-D655-2B38-14A6DB54BA68}"/>
              </a:ext>
            </a:extLst>
          </p:cNvPr>
          <p:cNvSpPr txBox="1"/>
          <p:nvPr/>
        </p:nvSpPr>
        <p:spPr>
          <a:xfrm>
            <a:off x="1903238" y="5751887"/>
            <a:ext cx="4127232" cy="87357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pidemiológicos (vacinação prévia para gripe, origem comunitária ou nosocomial)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27D85E-AAEC-5986-F48C-3B28DC349C6E}"/>
              </a:ext>
            </a:extLst>
          </p:cNvPr>
          <p:cNvSpPr txBox="1"/>
          <p:nvPr/>
        </p:nvSpPr>
        <p:spPr>
          <a:xfrm>
            <a:off x="6541316" y="3549254"/>
            <a:ext cx="3445974" cy="46487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Diagnóstico laboratorial/etiológico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9468FF1-6DC2-2DEF-0437-E9AEE6892030}"/>
              </a:ext>
            </a:extLst>
          </p:cNvPr>
          <p:cNvSpPr txBox="1"/>
          <p:nvPr/>
        </p:nvSpPr>
        <p:spPr>
          <a:xfrm>
            <a:off x="6767666" y="826603"/>
            <a:ext cx="2800214" cy="87357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dmissão em UTI (Unidade de Terapia Intensiva)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9B3DAFD-B5E6-DA38-62B5-B461987C22E7}"/>
              </a:ext>
            </a:extLst>
          </p:cNvPr>
          <p:cNvSpPr txBox="1"/>
          <p:nvPr/>
        </p:nvSpPr>
        <p:spPr>
          <a:xfrm>
            <a:off x="6578708" y="1796446"/>
            <a:ext cx="3178130" cy="87357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 de suporte ventilatório (invasivo e não invasivo)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B886E0F-83AC-F6B5-0589-5C29620F8154}"/>
              </a:ext>
            </a:extLst>
          </p:cNvPr>
          <p:cNvSpPr txBox="1"/>
          <p:nvPr/>
        </p:nvSpPr>
        <p:spPr>
          <a:xfrm>
            <a:off x="6647908" y="5753714"/>
            <a:ext cx="3399684" cy="4633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Evolução do caso (cura ou óbito) 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B91639D-2FAE-7B68-9BB6-889BE75FFADC}"/>
              </a:ext>
            </a:extLst>
          </p:cNvPr>
          <p:cNvSpPr txBox="1"/>
          <p:nvPr/>
        </p:nvSpPr>
        <p:spPr>
          <a:xfrm>
            <a:off x="7059885" y="291876"/>
            <a:ext cx="2242377" cy="46487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Internação hospitalar</a:t>
            </a:r>
            <a:r>
              <a:rPr lang="pt-B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76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BC8BC7-F224-BCFF-6397-7DC0A8F7D5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008" y="2186472"/>
            <a:ext cx="8981618" cy="29253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772EFF-91F0-5189-8A7C-1F166E3D3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4089" y="1696840"/>
            <a:ext cx="2527746" cy="86665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63A599B-E829-8800-3528-83C12803B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57852" y="4805436"/>
            <a:ext cx="2632650" cy="127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1) Comparar as características demográficas, clínicas e de progressão da doença de mulheres em idade reprodutiva hospitalizadas com COVID-19 (grávidas, puérperas ou nem grávidas nem puérperas) por meio de análise de dados epidemiológicos brasileiros</a:t>
            </a:r>
            <a:endParaRPr lang="pt-BR" sz="3200" dirty="0">
              <a:solidFill>
                <a:srgbClr val="00206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 – 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33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 - artigo 1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94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01645" y="14942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BF824-5CBE-E25F-3FD5-ECFE4CFDA2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00"/>
          <a:stretch/>
        </p:blipFill>
        <p:spPr>
          <a:xfrm>
            <a:off x="1978195" y="1101903"/>
            <a:ext cx="8018928" cy="527154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64B51A-7D63-0A4F-E69A-7700254B3F4E}"/>
              </a:ext>
            </a:extLst>
          </p:cNvPr>
          <p:cNvSpPr/>
          <p:nvPr/>
        </p:nvSpPr>
        <p:spPr>
          <a:xfrm>
            <a:off x="2194877" y="2424544"/>
            <a:ext cx="2959014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AB30D7B-F203-272E-370C-DE4B30763947}"/>
              </a:ext>
            </a:extLst>
          </p:cNvPr>
          <p:cNvSpPr/>
          <p:nvPr/>
        </p:nvSpPr>
        <p:spPr>
          <a:xfrm>
            <a:off x="2194877" y="1292636"/>
            <a:ext cx="5411268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CE3B81D-841F-B489-8F68-D25E360DEF1C}"/>
              </a:ext>
            </a:extLst>
          </p:cNvPr>
          <p:cNvSpPr/>
          <p:nvPr/>
        </p:nvSpPr>
        <p:spPr>
          <a:xfrm>
            <a:off x="4599708" y="3556452"/>
            <a:ext cx="928255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821DBA6-4764-B2F6-305A-F58F398EDFE1}"/>
              </a:ext>
            </a:extLst>
          </p:cNvPr>
          <p:cNvSpPr/>
          <p:nvPr/>
        </p:nvSpPr>
        <p:spPr>
          <a:xfrm>
            <a:off x="5250871" y="4964949"/>
            <a:ext cx="928255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9E4E018-4736-E000-19AC-D0EEAED48751}"/>
              </a:ext>
            </a:extLst>
          </p:cNvPr>
          <p:cNvSpPr/>
          <p:nvPr/>
        </p:nvSpPr>
        <p:spPr>
          <a:xfrm>
            <a:off x="2194878" y="5985517"/>
            <a:ext cx="1018308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169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055" y="5468528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" y="579224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81" y="5905413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2644281" y="60944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6C8E635-AB28-3549-99DC-758402252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411" b="-411"/>
          <a:stretch/>
        </p:blipFill>
        <p:spPr>
          <a:xfrm>
            <a:off x="2086536" y="240291"/>
            <a:ext cx="8018928" cy="527154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CD2F119-0B88-B021-BF9C-A799647F5719}"/>
              </a:ext>
            </a:extLst>
          </p:cNvPr>
          <p:cNvSpPr/>
          <p:nvPr/>
        </p:nvSpPr>
        <p:spPr>
          <a:xfrm>
            <a:off x="6594763" y="827107"/>
            <a:ext cx="1524001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8B2CAE0-0EF1-210C-0693-5FD309FD750E}"/>
              </a:ext>
            </a:extLst>
          </p:cNvPr>
          <p:cNvSpPr/>
          <p:nvPr/>
        </p:nvSpPr>
        <p:spPr>
          <a:xfrm>
            <a:off x="8065258" y="2032453"/>
            <a:ext cx="1524001" cy="288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D71A9C-6EE2-50A4-F145-94046CDE4DCF}"/>
              </a:ext>
            </a:extLst>
          </p:cNvPr>
          <p:cNvSpPr/>
          <p:nvPr/>
        </p:nvSpPr>
        <p:spPr>
          <a:xfrm>
            <a:off x="2412604" y="2320998"/>
            <a:ext cx="2200960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893711F-776F-00E1-3F48-EFD467D509CA}"/>
              </a:ext>
            </a:extLst>
          </p:cNvPr>
          <p:cNvSpPr/>
          <p:nvPr/>
        </p:nvSpPr>
        <p:spPr>
          <a:xfrm>
            <a:off x="2751083" y="3424198"/>
            <a:ext cx="1524001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CE7AA1A-E5AC-AE0E-C598-4A8065968D51}"/>
              </a:ext>
            </a:extLst>
          </p:cNvPr>
          <p:cNvSpPr/>
          <p:nvPr/>
        </p:nvSpPr>
        <p:spPr>
          <a:xfrm>
            <a:off x="7154917" y="3424198"/>
            <a:ext cx="1524001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03EA34-835C-9FF9-FE9D-1FC7FAA1F9D5}"/>
              </a:ext>
            </a:extLst>
          </p:cNvPr>
          <p:cNvSpPr/>
          <p:nvPr/>
        </p:nvSpPr>
        <p:spPr>
          <a:xfrm>
            <a:off x="5070762" y="4781944"/>
            <a:ext cx="1524001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20FFC37-8C17-2822-8AD2-56F66D88346B}"/>
              </a:ext>
            </a:extLst>
          </p:cNvPr>
          <p:cNvSpPr/>
          <p:nvPr/>
        </p:nvSpPr>
        <p:spPr>
          <a:xfrm>
            <a:off x="7703125" y="4802651"/>
            <a:ext cx="1759530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9922C03-093F-6325-3F52-C63B3776EFC5}"/>
              </a:ext>
            </a:extLst>
          </p:cNvPr>
          <p:cNvSpPr/>
          <p:nvPr/>
        </p:nvSpPr>
        <p:spPr>
          <a:xfrm>
            <a:off x="7703125" y="5057859"/>
            <a:ext cx="975793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08574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594B3A4-C193-2F74-A408-E5BBC9A7C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2139548" y="4099112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48508" y="1568529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8C39E-D60C-DCD6-1A72-C2D92FCC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DD0F1BEA-9E04-3388-5E6D-368DA12F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tipo – Faculdade de Medicina – USP Imagens">
            <a:extLst>
              <a:ext uri="{FF2B5EF4-FFF2-40B4-BE49-F238E27FC236}">
                <a16:creationId xmlns:a16="http://schemas.microsoft.com/office/drawing/2014/main" id="{913A2A13-0482-6F07-BF3C-DC6A6C528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372463" y="660136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br>
              <a:rPr lang="pt-BR" sz="28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AB63069F-9D8B-FDAC-D2A1-382BBB7FD1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672952" y="1529149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COVID-19 foi relatada pela primeira vez em Wuhan, província de Hubei, China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E194A4-07C4-E8C7-7EE7-4C5B37D1C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  <a:solidFill>
            <a:srgbClr val="9FD4FF"/>
          </a:solidFill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D8BF0496-4418-8B81-2AFF-A42A0BFAD795}"/>
              </a:ext>
            </a:extLst>
          </p:cNvPr>
          <p:cNvSpPr>
            <a:spLocks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8C08627-DF56-BD6E-8F87-4E66084D64B9}"/>
              </a:ext>
            </a:extLst>
          </p:cNvPr>
          <p:cNvSpPr/>
          <p:nvPr/>
        </p:nvSpPr>
        <p:spPr>
          <a:xfrm>
            <a:off x="5745480" y="2392918"/>
            <a:ext cx="5242405" cy="3693726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2938F1-FB9F-F163-0F94-1F458F2C28F3}"/>
              </a:ext>
            </a:extLst>
          </p:cNvPr>
          <p:cNvSpPr/>
          <p:nvPr/>
        </p:nvSpPr>
        <p:spPr>
          <a:xfrm>
            <a:off x="1576000" y="5137071"/>
            <a:ext cx="5242405" cy="949573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5E685C-91E2-EBA0-EA0E-D85533251014}"/>
              </a:ext>
            </a:extLst>
          </p:cNvPr>
          <p:cNvSpPr txBox="1"/>
          <p:nvPr/>
        </p:nvSpPr>
        <p:spPr>
          <a:xfrm>
            <a:off x="686675" y="3669589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Zhu N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033777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839218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dados:</a:t>
            </a: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DA7146-1C9E-8C14-3A69-025FCCA513DE}"/>
              </a:ext>
            </a:extLst>
          </p:cNvPr>
          <p:cNvSpPr txBox="1"/>
          <p:nvPr/>
        </p:nvSpPr>
        <p:spPr>
          <a:xfrm>
            <a:off x="1424939" y="2332457"/>
            <a:ext cx="936775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quatitativas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média e desvio padrão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qualitativas: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frequências absolutas e porcentagem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 não paramétrico de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Kruskal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-Wallis: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comparação entre os três grupos do estudo em relação às variáveis quantitativas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 do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-quadrado: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avaliar a associação entre os grupos e as variáveis qualitativas.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Odds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Ratio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(OR):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comparar as chances relativas de ocorrência do desfecho de interesse.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 de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Bonferroni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ajuste alfa para comparações múltiplas (IC 98,33%)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2509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839218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dados:</a:t>
            </a: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DA7146-1C9E-8C14-3A69-025FCCA513DE}"/>
              </a:ext>
            </a:extLst>
          </p:cNvPr>
          <p:cNvSpPr txBox="1"/>
          <p:nvPr/>
        </p:nvSpPr>
        <p:spPr>
          <a:xfrm>
            <a:off x="1424940" y="2178569"/>
            <a:ext cx="93268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Propensity</a:t>
            </a:r>
            <a:r>
              <a:rPr lang="pt-BR" sz="2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Score </a:t>
            </a:r>
            <a:r>
              <a:rPr lang="pt-BR" sz="22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Matching</a:t>
            </a:r>
            <a:r>
              <a:rPr lang="pt-BR" sz="2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(PSM):</a:t>
            </a: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estima e dá pesos para as observações (equilíbrio das variáveis ​​de confusão)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Primeira análise (sintomas): variáveis de controle foram idade, etnia, doença cardiovascular crônica, asma, diabetes, imunossupressão e obesidade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Segunda análise (desfechos): mesmas variáveis mais escolaridade, Unidade Federativa do Brasil e sintomas respiratórios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análises foram realizadas com o software estatístico R e o PSM foi realizado com o pacote R </a:t>
            </a:r>
            <a:r>
              <a:rPr lang="pt-BR" sz="2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Weightlt</a:t>
            </a:r>
            <a:endParaRPr lang="pt-BR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5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14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4A75B760-3115-7023-5D39-A27D505E8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235833"/>
              </p:ext>
            </p:extLst>
          </p:nvPr>
        </p:nvGraphicFramePr>
        <p:xfrm>
          <a:off x="66000" y="1569240"/>
          <a:ext cx="12060000" cy="46004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3663">
                  <a:extLst>
                    <a:ext uri="{9D8B030D-6E8A-4147-A177-3AD203B41FA5}">
                      <a16:colId xmlns:a16="http://schemas.microsoft.com/office/drawing/2014/main" val="1024250649"/>
                    </a:ext>
                  </a:extLst>
                </a:gridCol>
                <a:gridCol w="2413198">
                  <a:extLst>
                    <a:ext uri="{9D8B030D-6E8A-4147-A177-3AD203B41FA5}">
                      <a16:colId xmlns:a16="http://schemas.microsoft.com/office/drawing/2014/main" val="1152318460"/>
                    </a:ext>
                  </a:extLst>
                </a:gridCol>
                <a:gridCol w="2272455">
                  <a:extLst>
                    <a:ext uri="{9D8B030D-6E8A-4147-A177-3AD203B41FA5}">
                      <a16:colId xmlns:a16="http://schemas.microsoft.com/office/drawing/2014/main" val="661001716"/>
                    </a:ext>
                  </a:extLst>
                </a:gridCol>
                <a:gridCol w="2267610">
                  <a:extLst>
                    <a:ext uri="{9D8B030D-6E8A-4147-A177-3AD203B41FA5}">
                      <a16:colId xmlns:a16="http://schemas.microsoft.com/office/drawing/2014/main" val="3092455183"/>
                    </a:ext>
                  </a:extLst>
                </a:gridCol>
                <a:gridCol w="2253074">
                  <a:extLst>
                    <a:ext uri="{9D8B030D-6E8A-4147-A177-3AD203B41FA5}">
                      <a16:colId xmlns:a16="http://schemas.microsoft.com/office/drawing/2014/main" val="1448240843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Característica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983030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IDADE (anos)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072761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Média ± DP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38,22 ± 8,25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29,64 ± 6,93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30,24 ± 7,34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856809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FAIXA ETÁRIA (anos)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615129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&lt;20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1009 (2,8)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250 (7,4)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61 (7,7)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5738106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20-34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8483 (23,3)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2085 (61,8)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449 (56,5)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u="none" strike="noStrike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102682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≥35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26982 (74,0)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1037 (30,8)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284 (35,8)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880782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36474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3372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794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7283826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05EE54-A60A-1105-761A-5335F18E46B4}"/>
              </a:ext>
            </a:extLst>
          </p:cNvPr>
          <p:cNvSpPr/>
          <p:nvPr/>
        </p:nvSpPr>
        <p:spPr>
          <a:xfrm>
            <a:off x="10360395" y="3850104"/>
            <a:ext cx="1408900" cy="164591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0EC7E8-73D4-3336-5270-01C374341A4C}"/>
              </a:ext>
            </a:extLst>
          </p:cNvPr>
          <p:cNvSpPr txBox="1"/>
          <p:nvPr/>
        </p:nvSpPr>
        <p:spPr>
          <a:xfrm>
            <a:off x="142328" y="935515"/>
            <a:ext cx="1146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" algn="just" eaLnBrk="0" hangingPunct="0"/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1. Características demográficas e clínicas de mulheres em idade reprodutiva com COVID-19 segundo o status gestacional – Brasil, 17/02/2020 – 02/01/2021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37E94EE-36FE-ABEF-FE7C-8439E3F8753F}"/>
              </a:ext>
            </a:extLst>
          </p:cNvPr>
          <p:cNvSpPr/>
          <p:nvPr/>
        </p:nvSpPr>
        <p:spPr>
          <a:xfrm>
            <a:off x="17874" y="2517361"/>
            <a:ext cx="12060000" cy="91163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155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D706A5F-EC88-9A04-3261-202EAC3DF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284474"/>
              </p:ext>
            </p:extLst>
          </p:nvPr>
        </p:nvGraphicFramePr>
        <p:xfrm>
          <a:off x="142328" y="1731299"/>
          <a:ext cx="11760913" cy="409752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92813">
                  <a:extLst>
                    <a:ext uri="{9D8B030D-6E8A-4147-A177-3AD203B41FA5}">
                      <a16:colId xmlns:a16="http://schemas.microsoft.com/office/drawing/2014/main" val="2201200418"/>
                    </a:ext>
                  </a:extLst>
                </a:gridCol>
                <a:gridCol w="2443430">
                  <a:extLst>
                    <a:ext uri="{9D8B030D-6E8A-4147-A177-3AD203B41FA5}">
                      <a16:colId xmlns:a16="http://schemas.microsoft.com/office/drawing/2014/main" val="3435965073"/>
                    </a:ext>
                  </a:extLst>
                </a:gridCol>
                <a:gridCol w="2216098">
                  <a:extLst>
                    <a:ext uri="{9D8B030D-6E8A-4147-A177-3AD203B41FA5}">
                      <a16:colId xmlns:a16="http://schemas.microsoft.com/office/drawing/2014/main" val="4225795966"/>
                    </a:ext>
                  </a:extLst>
                </a:gridCol>
                <a:gridCol w="2211374">
                  <a:extLst>
                    <a:ext uri="{9D8B030D-6E8A-4147-A177-3AD203B41FA5}">
                      <a16:colId xmlns:a16="http://schemas.microsoft.com/office/drawing/2014/main" val="3591754075"/>
                    </a:ext>
                  </a:extLst>
                </a:gridCol>
                <a:gridCol w="2197198">
                  <a:extLst>
                    <a:ext uri="{9D8B030D-6E8A-4147-A177-3AD203B41FA5}">
                      <a16:colId xmlns:a16="http://schemas.microsoft.com/office/drawing/2014/main" val="2867093200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Característica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486692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RAÇA/COR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94210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15418 (54,0)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1102 (40,5)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238 (37,2)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09962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1679 (5,9)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192 (7,1)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46 (7,2)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16236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Amarela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359 (1,3)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 (1,2)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(0,6)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725667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Parda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10976 (38,5)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1382 (50,8)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348 (54,4)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36376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Indígena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 (0,3)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 (0,5)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(0,6)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134537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28529 (100)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2722 (100)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640 (100)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710581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05EE54-A60A-1105-761A-5335F18E46B4}"/>
              </a:ext>
            </a:extLst>
          </p:cNvPr>
          <p:cNvSpPr/>
          <p:nvPr/>
        </p:nvSpPr>
        <p:spPr>
          <a:xfrm>
            <a:off x="10196945" y="2811572"/>
            <a:ext cx="1408900" cy="1234856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0EC7E8-73D4-3336-5270-01C374341A4C}"/>
              </a:ext>
            </a:extLst>
          </p:cNvPr>
          <p:cNvSpPr txBox="1"/>
          <p:nvPr/>
        </p:nvSpPr>
        <p:spPr>
          <a:xfrm>
            <a:off x="142328" y="935515"/>
            <a:ext cx="1146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" algn="just" eaLnBrk="0" hangingPunct="0"/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1. Características demográficas e clínicas de mulheres em idade reprodutiva com COVID-19 segundo o status gestacional – Brasil, 17/02/2020 – 02/01/2021</a:t>
            </a:r>
          </a:p>
        </p:txBody>
      </p:sp>
    </p:spTree>
    <p:extLst>
      <p:ext uri="{BB962C8B-B14F-4D97-AF65-F5344CB8AC3E}">
        <p14:creationId xmlns:p14="http://schemas.microsoft.com/office/powerpoint/2010/main" val="12766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D706A5F-EC88-9A04-3261-202EAC3DF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73594"/>
              </p:ext>
            </p:extLst>
          </p:nvPr>
        </p:nvGraphicFramePr>
        <p:xfrm>
          <a:off x="142328" y="1731299"/>
          <a:ext cx="12060000" cy="3648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61293">
                  <a:extLst>
                    <a:ext uri="{9D8B030D-6E8A-4147-A177-3AD203B41FA5}">
                      <a16:colId xmlns:a16="http://schemas.microsoft.com/office/drawing/2014/main" val="2201200418"/>
                    </a:ext>
                  </a:extLst>
                </a:gridCol>
                <a:gridCol w="2505568">
                  <a:extLst>
                    <a:ext uri="{9D8B030D-6E8A-4147-A177-3AD203B41FA5}">
                      <a16:colId xmlns:a16="http://schemas.microsoft.com/office/drawing/2014/main" val="3435965073"/>
                    </a:ext>
                  </a:extLst>
                </a:gridCol>
                <a:gridCol w="2272455">
                  <a:extLst>
                    <a:ext uri="{9D8B030D-6E8A-4147-A177-3AD203B41FA5}">
                      <a16:colId xmlns:a16="http://schemas.microsoft.com/office/drawing/2014/main" val="4225795966"/>
                    </a:ext>
                  </a:extLst>
                </a:gridCol>
                <a:gridCol w="2267610">
                  <a:extLst>
                    <a:ext uri="{9D8B030D-6E8A-4147-A177-3AD203B41FA5}">
                      <a16:colId xmlns:a16="http://schemas.microsoft.com/office/drawing/2014/main" val="3591754075"/>
                    </a:ext>
                  </a:extLst>
                </a:gridCol>
                <a:gridCol w="2253074">
                  <a:extLst>
                    <a:ext uri="{9D8B030D-6E8A-4147-A177-3AD203B41FA5}">
                      <a16:colId xmlns:a16="http://schemas.microsoft.com/office/drawing/2014/main" val="2867093200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Característica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486692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ESCOLARIDADE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94210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Sem escolaridade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219 (1,4)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 (0,5)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 (0,6)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0996230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Até Ensino Médio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3661 (23,7)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360 (25,1)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81 (24,5)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216236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Ensino Médio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7532 (48,7)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790 (55,1)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179 (54,2)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725667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Superior 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4058 (26,2)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277 (19,3)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68 (20,6)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836376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Total </a:t>
                      </a:r>
                      <a:endParaRPr lang="pt-BR" sz="2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15470 (100)</a:t>
                      </a:r>
                      <a:endParaRPr lang="pt-BR" sz="2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1434 (100)</a:t>
                      </a:r>
                      <a:endParaRPr lang="pt-BR" sz="2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330 (100)</a:t>
                      </a:r>
                      <a:endParaRPr lang="pt-BR" sz="22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1345374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05EE54-A60A-1105-761A-5335F18E46B4}"/>
              </a:ext>
            </a:extLst>
          </p:cNvPr>
          <p:cNvSpPr/>
          <p:nvPr/>
        </p:nvSpPr>
        <p:spPr>
          <a:xfrm>
            <a:off x="10363200" y="3096127"/>
            <a:ext cx="1408900" cy="1620252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0EC7E8-73D4-3336-5270-01C374341A4C}"/>
              </a:ext>
            </a:extLst>
          </p:cNvPr>
          <p:cNvSpPr txBox="1"/>
          <p:nvPr/>
        </p:nvSpPr>
        <p:spPr>
          <a:xfrm>
            <a:off x="142328" y="935515"/>
            <a:ext cx="1146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" algn="just" eaLnBrk="0" hangingPunct="0"/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1. Características demográficas e clínicas de mulheres em idade reprodutiva com COVID-19 segundo o status gestacional – Brasil, 17/02/2020 – 02/01/2021</a:t>
            </a:r>
          </a:p>
        </p:txBody>
      </p:sp>
    </p:spTree>
    <p:extLst>
      <p:ext uri="{BB962C8B-B14F-4D97-AF65-F5344CB8AC3E}">
        <p14:creationId xmlns:p14="http://schemas.microsoft.com/office/powerpoint/2010/main" val="398924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6D706A5F-EC88-9A04-3261-202EAC3DF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56796"/>
              </p:ext>
            </p:extLst>
          </p:nvPr>
        </p:nvGraphicFramePr>
        <p:xfrm>
          <a:off x="304801" y="1546627"/>
          <a:ext cx="11598443" cy="519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473304">
                  <a:extLst>
                    <a:ext uri="{9D8B030D-6E8A-4147-A177-3AD203B41FA5}">
                      <a16:colId xmlns:a16="http://schemas.microsoft.com/office/drawing/2014/main" val="2201200418"/>
                    </a:ext>
                  </a:extLst>
                </a:gridCol>
                <a:gridCol w="2247367">
                  <a:extLst>
                    <a:ext uri="{9D8B030D-6E8A-4147-A177-3AD203B41FA5}">
                      <a16:colId xmlns:a16="http://schemas.microsoft.com/office/drawing/2014/main" val="3435965073"/>
                    </a:ext>
                  </a:extLst>
                </a:gridCol>
                <a:gridCol w="2247367">
                  <a:extLst>
                    <a:ext uri="{9D8B030D-6E8A-4147-A177-3AD203B41FA5}">
                      <a16:colId xmlns:a16="http://schemas.microsoft.com/office/drawing/2014/main" val="4225795966"/>
                    </a:ext>
                  </a:extLst>
                </a:gridCol>
                <a:gridCol w="2247367">
                  <a:extLst>
                    <a:ext uri="{9D8B030D-6E8A-4147-A177-3AD203B41FA5}">
                      <a16:colId xmlns:a16="http://schemas.microsoft.com/office/drawing/2014/main" val="3591754075"/>
                    </a:ext>
                  </a:extLst>
                </a:gridCol>
                <a:gridCol w="1383038">
                  <a:extLst>
                    <a:ext uri="{9D8B030D-6E8A-4147-A177-3AD203B41FA5}">
                      <a16:colId xmlns:a16="http://schemas.microsoft.com/office/drawing/2014/main" val="2867093200"/>
                    </a:ext>
                  </a:extLst>
                </a:gridCol>
              </a:tblGrid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Característica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486692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FATORES DE RISCO E COMORBIDADES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894210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Cardiopatia (n=14.976)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5780/13330 (43,4)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214/1141 (18,8)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77/505 (15,2)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134537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Hematopatia</a:t>
                      </a: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(n=12.901)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356/11340 (3,1)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16/1081 (1,5)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11/480 (2,3)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0,006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6902001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Hepatopatia (n=12.769)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189/11226 (1,7)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8/1066 (0,8)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4/477 (0,8)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0,0273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5702735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Asma (n=13.426)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1883/11821 (15,9)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139/1119 (12,4)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33/486 (6,8)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880668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Diabetes (n=14.575)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4825/12934 (37,3)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241/1151 (20,9)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61/490 (12,4)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8753259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Neuropatia (n=12.933)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568/11377 (5,0)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25/1078 (2,3)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5/478 (1,0)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621204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Pneumopatia (n=12.945)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579/11390 (5,1)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23/1075 (2,1)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5/480 (1,0)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29835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Imunodepressão (n=13.137)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1289/11578 (11,1)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40/1078 (3,7)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18/481 (3,7)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363787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Nefropatia (n=13.047)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1080/11495 (9,4)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24/1073 (2,2)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12/479 (2,5)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56175224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Obesidade (n=13.713)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3741/12135 (30,8)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143/1097 (13,0)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53/481 (11,0)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17035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Síndrome metabólica (n=12.509)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422/10998 (3,8)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7/1044 (0,7)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7/467 (1,5)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&lt;0,0001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6903924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D0EC7E8-73D4-3336-5270-01C374341A4C}"/>
              </a:ext>
            </a:extLst>
          </p:cNvPr>
          <p:cNvSpPr txBox="1"/>
          <p:nvPr/>
        </p:nvSpPr>
        <p:spPr>
          <a:xfrm>
            <a:off x="142328" y="935515"/>
            <a:ext cx="114635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1905" algn="just" eaLnBrk="0" hangingPunct="0"/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1. Características demográficas e clínicas de mulheres em idade reprodutiva com COVID-19 segundo o status gestacional – Brasil, 17/02/2020 – 02/01/2021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C6E0DF9-408B-25B8-E7D9-63837C412B62}"/>
              </a:ext>
            </a:extLst>
          </p:cNvPr>
          <p:cNvSpPr/>
          <p:nvPr/>
        </p:nvSpPr>
        <p:spPr>
          <a:xfrm>
            <a:off x="3771174" y="2192958"/>
            <a:ext cx="2153714" cy="4549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88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2C1D52F9-D475-5D2A-EC2A-CE1EBBC0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299054"/>
              </p:ext>
            </p:extLst>
          </p:nvPr>
        </p:nvGraphicFramePr>
        <p:xfrm>
          <a:off x="70708" y="1552001"/>
          <a:ext cx="12060000" cy="5087369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437164">
                  <a:extLst>
                    <a:ext uri="{9D8B030D-6E8A-4147-A177-3AD203B41FA5}">
                      <a16:colId xmlns:a16="http://schemas.microsoft.com/office/drawing/2014/main" val="43505745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1622924553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763174513"/>
                    </a:ext>
                  </a:extLst>
                </a:gridCol>
                <a:gridCol w="898358">
                  <a:extLst>
                    <a:ext uri="{9D8B030D-6E8A-4147-A177-3AD203B41FA5}">
                      <a16:colId xmlns:a16="http://schemas.microsoft.com/office/drawing/2014/main" val="265795888"/>
                    </a:ext>
                  </a:extLst>
                </a:gridCol>
                <a:gridCol w="1251370">
                  <a:extLst>
                    <a:ext uri="{9D8B030D-6E8A-4147-A177-3AD203B41FA5}">
                      <a16:colId xmlns:a16="http://schemas.microsoft.com/office/drawing/2014/main" val="809295833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3935592506"/>
                    </a:ext>
                  </a:extLst>
                </a:gridCol>
                <a:gridCol w="1187116">
                  <a:extLst>
                    <a:ext uri="{9D8B030D-6E8A-4147-A177-3AD203B41FA5}">
                      <a16:colId xmlns:a16="http://schemas.microsoft.com/office/drawing/2014/main" val="2091194871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1789881688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3692518451"/>
                    </a:ext>
                  </a:extLst>
                </a:gridCol>
                <a:gridCol w="1141866">
                  <a:extLst>
                    <a:ext uri="{9D8B030D-6E8A-4147-A177-3AD203B41FA5}">
                      <a16:colId xmlns:a16="http://schemas.microsoft.com/office/drawing/2014/main" val="1603977262"/>
                    </a:ext>
                  </a:extLst>
                </a:gridCol>
              </a:tblGrid>
              <a:tr h="37440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PSM (idade + raça + cardiopatia + asma + diabetes + imunossupressão + obesidade)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23555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2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4185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Febre (n=36.371)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24,297/32,702 (74.3)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2,038/2,983 (68.3)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424/686 (61.8)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(0.68 – 0.82)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(0.46 – 0.68)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(0.61 – 0.93)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(0.67 – 0.90)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(0.51 – 0.77)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(0.65 – 1.00)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252962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Tosse (n=37.101)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27,305/33,324 (81.9)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2,408/3,085 (78.1)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475/692 (68.6)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(0.70 – 0.88)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(0.40 – 0.59)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0.62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(0.49 – 0.77)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(1.01 – 1.41)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(0.64 – 1.01)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(0.54 – 0.85)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58942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Dor de garganta (n=31.474)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8,854/28,242 (31.4)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724/2,629 (27.5)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156/603 (25.9)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(0.75 – 0.93)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(0.61 – 0.95)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0.92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(0.72 – 1.17)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(0.75 – 1.03)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(0.71 – 1.15)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1.02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(0.79 – 1.32)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795424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Dispneia (n=36.272)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25,134/32,664 (76.9)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1,761/2,940 (59.9)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381/668 (57.0)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(0.41 – 0.49)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(0.33 – 0.48)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(0.72 – 1.09)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0.54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(0.46 – 0.63)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0.54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(0.44 – 0.67)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(0.81 – 1.24)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7193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Desconforto respiratório (n=34.023)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20,158/30,600 (65.9)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1,374/2,771 (49.6)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341/652 (52.3)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(0.46 – 0.56)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(0.47 – 0.69)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(0.90 – 1.37)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(0.52 – 0.69)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(0.59 – 0.90)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(0.98 – 1.51)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123361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Sat O</a:t>
                      </a:r>
                      <a:r>
                        <a:rPr lang="pt-BR" sz="1500" baseline="-25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&lt;95% (n=33.482)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17,109/30,137 (56.8)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860/2,708 (31.8)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291/637 (45.7)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0.35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(0.32 – 0.39)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0.64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(0.53 – 0.78)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1.81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(1.46 – 2.24)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(0.34 – 0.46)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(0.64 – 0.98)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1.99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(1.59 – 2.49)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8369453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3AB7336D-262B-8449-AF5B-6F41F624244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  <a:endParaRPr lang="pt-BR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1B6A3C-6577-A272-1700-4567D336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3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690966C-B516-1804-BB4E-5ED380C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gotipo – Faculdade de Medicina – USP Imagens">
            <a:extLst>
              <a:ext uri="{FF2B5EF4-FFF2-40B4-BE49-F238E27FC236}">
                <a16:creationId xmlns:a16="http://schemas.microsoft.com/office/drawing/2014/main" id="{BEEA4BE9-4F07-86F9-2BAF-D337A05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3A93811-A85C-E052-46B2-AF7C6D2B3501}"/>
              </a:ext>
            </a:extLst>
          </p:cNvPr>
          <p:cNvSpPr txBox="1"/>
          <p:nvPr/>
        </p:nvSpPr>
        <p:spPr>
          <a:xfrm>
            <a:off x="70708" y="961226"/>
            <a:ext cx="1205058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Sintomas de COVID-19 em gestantes, puérperas e mulheres em idade fértil não gestantes não puérperas, antes e após </a:t>
            </a:r>
            <a:r>
              <a:rPr lang="pt-BR" sz="18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propensity</a:t>
            </a:r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score </a:t>
            </a:r>
            <a:r>
              <a:rPr lang="pt-BR" sz="18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matching</a:t>
            </a:r>
            <a:r>
              <a:rPr lang="pt-BR" sz="18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pt-BR" sz="1600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4ED3DB9-6933-EB19-DA3F-1906D0794943}"/>
              </a:ext>
            </a:extLst>
          </p:cNvPr>
          <p:cNvSpPr/>
          <p:nvPr/>
        </p:nvSpPr>
        <p:spPr>
          <a:xfrm>
            <a:off x="4972495" y="3009297"/>
            <a:ext cx="2244436" cy="366215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1579C8AB-0A8B-5163-D28F-C9E2E02F5495}"/>
              </a:ext>
            </a:extLst>
          </p:cNvPr>
          <p:cNvSpPr/>
          <p:nvPr/>
        </p:nvSpPr>
        <p:spPr>
          <a:xfrm>
            <a:off x="7274113" y="2993255"/>
            <a:ext cx="1208260" cy="1128409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A17A573-150F-9A18-EF69-1A96330E2846}"/>
              </a:ext>
            </a:extLst>
          </p:cNvPr>
          <p:cNvSpPr/>
          <p:nvPr/>
        </p:nvSpPr>
        <p:spPr>
          <a:xfrm>
            <a:off x="7264861" y="6119453"/>
            <a:ext cx="1191491" cy="519917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28ED6848-77EE-8665-99B3-12BE9E955CCC}"/>
              </a:ext>
            </a:extLst>
          </p:cNvPr>
          <p:cNvSpPr/>
          <p:nvPr/>
        </p:nvSpPr>
        <p:spPr>
          <a:xfrm>
            <a:off x="8470744" y="3005145"/>
            <a:ext cx="2515695" cy="560188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9BCE214-9D38-213F-0424-E8431CAD91D2}"/>
              </a:ext>
            </a:extLst>
          </p:cNvPr>
          <p:cNvSpPr/>
          <p:nvPr/>
        </p:nvSpPr>
        <p:spPr>
          <a:xfrm>
            <a:off x="8504283" y="4709728"/>
            <a:ext cx="2408376" cy="1929641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22B5CD66-A0EE-D3DF-D70E-AFCA7D959C72}"/>
              </a:ext>
            </a:extLst>
          </p:cNvPr>
          <p:cNvSpPr/>
          <p:nvPr/>
        </p:nvSpPr>
        <p:spPr>
          <a:xfrm>
            <a:off x="10956075" y="3549462"/>
            <a:ext cx="1174633" cy="572530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7D0D1D7-8EC7-60A8-D21F-534A4B3C8CB8}"/>
              </a:ext>
            </a:extLst>
          </p:cNvPr>
          <p:cNvSpPr/>
          <p:nvPr/>
        </p:nvSpPr>
        <p:spPr>
          <a:xfrm>
            <a:off x="10989715" y="6054184"/>
            <a:ext cx="1092953" cy="585185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EAABE01-DBDE-E329-A377-F555407E8FEA}"/>
              </a:ext>
            </a:extLst>
          </p:cNvPr>
          <p:cNvSpPr/>
          <p:nvPr/>
        </p:nvSpPr>
        <p:spPr>
          <a:xfrm>
            <a:off x="8508031" y="3587365"/>
            <a:ext cx="1208260" cy="534299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04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2C1D52F9-D475-5D2A-EC2A-CE1EBBC0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39825"/>
              </p:ext>
            </p:extLst>
          </p:nvPr>
        </p:nvGraphicFramePr>
        <p:xfrm>
          <a:off x="70708" y="1552001"/>
          <a:ext cx="12060000" cy="4960877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437164">
                  <a:extLst>
                    <a:ext uri="{9D8B030D-6E8A-4147-A177-3AD203B41FA5}">
                      <a16:colId xmlns:a16="http://schemas.microsoft.com/office/drawing/2014/main" val="43505745"/>
                    </a:ext>
                  </a:extLst>
                </a:gridCol>
                <a:gridCol w="1363579">
                  <a:extLst>
                    <a:ext uri="{9D8B030D-6E8A-4147-A177-3AD203B41FA5}">
                      <a16:colId xmlns:a16="http://schemas.microsoft.com/office/drawing/2014/main" val="1622924553"/>
                    </a:ext>
                  </a:extLst>
                </a:gridCol>
                <a:gridCol w="1106905">
                  <a:extLst>
                    <a:ext uri="{9D8B030D-6E8A-4147-A177-3AD203B41FA5}">
                      <a16:colId xmlns:a16="http://schemas.microsoft.com/office/drawing/2014/main" val="763174513"/>
                    </a:ext>
                  </a:extLst>
                </a:gridCol>
                <a:gridCol w="898358">
                  <a:extLst>
                    <a:ext uri="{9D8B030D-6E8A-4147-A177-3AD203B41FA5}">
                      <a16:colId xmlns:a16="http://schemas.microsoft.com/office/drawing/2014/main" val="265795888"/>
                    </a:ext>
                  </a:extLst>
                </a:gridCol>
                <a:gridCol w="1251370">
                  <a:extLst>
                    <a:ext uri="{9D8B030D-6E8A-4147-A177-3AD203B41FA5}">
                      <a16:colId xmlns:a16="http://schemas.microsoft.com/office/drawing/2014/main" val="809295833"/>
                    </a:ext>
                  </a:extLst>
                </a:gridCol>
                <a:gridCol w="1155032">
                  <a:extLst>
                    <a:ext uri="{9D8B030D-6E8A-4147-A177-3AD203B41FA5}">
                      <a16:colId xmlns:a16="http://schemas.microsoft.com/office/drawing/2014/main" val="3935592506"/>
                    </a:ext>
                  </a:extLst>
                </a:gridCol>
                <a:gridCol w="1187116">
                  <a:extLst>
                    <a:ext uri="{9D8B030D-6E8A-4147-A177-3AD203B41FA5}">
                      <a16:colId xmlns:a16="http://schemas.microsoft.com/office/drawing/2014/main" val="2091194871"/>
                    </a:ext>
                  </a:extLst>
                </a:gridCol>
                <a:gridCol w="1267326">
                  <a:extLst>
                    <a:ext uri="{9D8B030D-6E8A-4147-A177-3AD203B41FA5}">
                      <a16:colId xmlns:a16="http://schemas.microsoft.com/office/drawing/2014/main" val="1789881688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3692518451"/>
                    </a:ext>
                  </a:extLst>
                </a:gridCol>
                <a:gridCol w="1141866">
                  <a:extLst>
                    <a:ext uri="{9D8B030D-6E8A-4147-A177-3AD203B41FA5}">
                      <a16:colId xmlns:a16="http://schemas.microsoft.com/office/drawing/2014/main" val="1603977262"/>
                    </a:ext>
                  </a:extLst>
                </a:gridCol>
              </a:tblGrid>
              <a:tr h="374400">
                <a:tc row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PSM (idade + raça + cardiopatia + asma + diabetes + imunossupressão + obesidade)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23555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2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4185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Diarreia (n=30.907)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6,387/27,758 (23.0)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335/2,574 (13.0)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65/575 (11.3)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(0.43 – 0.58)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(0.31 – 0.58)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(0.60 – 1.19)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0.61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(0.50 – 0.74)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(0.38 – 0.74)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(0.61 – 1.25)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2529622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Vômito (n=30.342)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4,148/27,206 (15.2)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342/2,566 (13.3)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45/570 (7.9)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(0.74 – 0.99)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(0.32 – 0.68)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(0.37 – 0.82)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(0.60 – 0.92)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(0.31 – 0.69)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(0.42 – 0.94)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89423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Dor abdominal (n=15.775)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1,347/14,360 (9.4)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117/1,175 (10.0)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20/240 (8.3)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(0.83 – 1.36)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0.88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(0.48 – 1.50)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0.83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(0.43 – 1.47)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0.94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(0.65 – 1.36)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(0.41 – 1.39)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(0.43- 1.49)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7954246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Fadiga (n=16.216)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4,383/14,780 (29.7)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263/1,191 (22.1)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47/245 (19.2)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(0.56 – 0.80)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(0.38 – 0.82)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0.84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(0.54 – 1.27)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(0.74 – 1.20)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(0.57 – 1.29)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0.90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(0.58 – 1.40)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5719398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5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Perda de olfato (n=16.202)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3,216/14,718 (21.9)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335/1,224 (27.4)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51/260 (19.6)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(1.15 – 1.58)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(0.59 – 1.26)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0.65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(0.43 – 0.96)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1.79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(1.42 – 2.26)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(0.85 – 1.88)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(0.46 – 1.07)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1233617"/>
                  </a:ext>
                </a:extLst>
              </a:tr>
              <a:tr h="3744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Perda de paladar (n=16.103)</a:t>
                      </a:r>
                    </a:p>
                  </a:txBody>
                  <a:tcPr marL="38188" marR="38188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3,121/14,634 (21.3)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297/1,212 (24.5)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45/257 (17.5)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(1.01 – 1.41)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(0.52 – 1.15)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0.66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(0.42 – 0.99)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1.70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(1.36 – 2.13)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1.17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(0.78 – 1.77)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0.69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(0.45 – 1.07)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8369453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3AB7336D-262B-8449-AF5B-6F41F624244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  <a:endParaRPr kumimoji="0" lang="pt-BR" sz="3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1B6A3C-6577-A272-1700-4567D336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3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690966C-B516-1804-BB4E-5ED380C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gotipo – Faculdade de Medicina – USP Imagens">
            <a:extLst>
              <a:ext uri="{FF2B5EF4-FFF2-40B4-BE49-F238E27FC236}">
                <a16:creationId xmlns:a16="http://schemas.microsoft.com/office/drawing/2014/main" id="{BEEA4BE9-4F07-86F9-2BAF-D337A05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3A93811-A85C-E052-46B2-AF7C6D2B3501}"/>
              </a:ext>
            </a:extLst>
          </p:cNvPr>
          <p:cNvSpPr txBox="1"/>
          <p:nvPr/>
        </p:nvSpPr>
        <p:spPr>
          <a:xfrm>
            <a:off x="70708" y="961226"/>
            <a:ext cx="1205058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Sintomas de COVID-19 em gestantes, puérperas e mulheres em idade fértil não gestantes não puérperas, antes e após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propensity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score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matching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C871B5-A6BC-0E74-3F79-F070710084DE}"/>
              </a:ext>
            </a:extLst>
          </p:cNvPr>
          <p:cNvSpPr/>
          <p:nvPr/>
        </p:nvSpPr>
        <p:spPr>
          <a:xfrm>
            <a:off x="4876799" y="2999873"/>
            <a:ext cx="2341419" cy="1106905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E8966D4-DA88-ACFD-5AC4-F8CFD02AE123}"/>
              </a:ext>
            </a:extLst>
          </p:cNvPr>
          <p:cNvSpPr/>
          <p:nvPr/>
        </p:nvSpPr>
        <p:spPr>
          <a:xfrm>
            <a:off x="7239000" y="3525728"/>
            <a:ext cx="1203461" cy="581052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8FECC9-0AAD-BBB8-C388-892AA8ED160D}"/>
              </a:ext>
            </a:extLst>
          </p:cNvPr>
          <p:cNvSpPr/>
          <p:nvPr/>
        </p:nvSpPr>
        <p:spPr>
          <a:xfrm>
            <a:off x="8503753" y="2999873"/>
            <a:ext cx="2489326" cy="1106906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51F527C-B220-E3AC-0641-E78574E10C4F}"/>
              </a:ext>
            </a:extLst>
          </p:cNvPr>
          <p:cNvSpPr/>
          <p:nvPr/>
        </p:nvSpPr>
        <p:spPr>
          <a:xfrm>
            <a:off x="11054371" y="3525728"/>
            <a:ext cx="1097119" cy="581050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4D3FBA9-0AF3-945A-678E-630A0B6C0E8C}"/>
              </a:ext>
            </a:extLst>
          </p:cNvPr>
          <p:cNvSpPr/>
          <p:nvPr/>
        </p:nvSpPr>
        <p:spPr>
          <a:xfrm>
            <a:off x="4911437" y="4668252"/>
            <a:ext cx="2332936" cy="526384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BDF9C1-315B-0AC6-BFB8-599DAADECF17}"/>
              </a:ext>
            </a:extLst>
          </p:cNvPr>
          <p:cNvSpPr/>
          <p:nvPr/>
        </p:nvSpPr>
        <p:spPr>
          <a:xfrm>
            <a:off x="7244372" y="5162553"/>
            <a:ext cx="1198089" cy="134260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72050F-4FFD-254B-8FC8-F53B7BDCA0A2}"/>
              </a:ext>
            </a:extLst>
          </p:cNvPr>
          <p:cNvSpPr/>
          <p:nvPr/>
        </p:nvSpPr>
        <p:spPr>
          <a:xfrm>
            <a:off x="4911438" y="5202353"/>
            <a:ext cx="1166468" cy="1342607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4EC520B-6628-7BA0-0ED4-57A3835DDD11}"/>
              </a:ext>
            </a:extLst>
          </p:cNvPr>
          <p:cNvSpPr/>
          <p:nvPr/>
        </p:nvSpPr>
        <p:spPr>
          <a:xfrm>
            <a:off x="8501492" y="5162552"/>
            <a:ext cx="1242033" cy="1342607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69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2C1D52F9-D475-5D2A-EC2A-CE1EBBC02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57710"/>
              </p:ext>
            </p:extLst>
          </p:nvPr>
        </p:nvGraphicFramePr>
        <p:xfrm>
          <a:off x="22582" y="1552001"/>
          <a:ext cx="12168000" cy="5171252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3505745"/>
                    </a:ext>
                  </a:extLst>
                </a:gridCol>
                <a:gridCol w="792000">
                  <a:extLst>
                    <a:ext uri="{9D8B030D-6E8A-4147-A177-3AD203B41FA5}">
                      <a16:colId xmlns:a16="http://schemas.microsoft.com/office/drawing/2014/main" val="1893361722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1622924553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763174513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26579588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80929583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93559250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09119487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78988168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692518451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1603977262"/>
                    </a:ext>
                  </a:extLst>
                </a:gridCol>
              </a:tblGrid>
              <a:tr h="374400">
                <a:tc rowSpan="2"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Desfecho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gestante não 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25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Comparação entre os grupos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kern="1200" dirty="0">
                          <a:solidFill>
                            <a:schemeClr val="l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PSM (Idade + Raça + Escolaridade + UF + Cardiopatia + Asma + Diabetes + Imunossupressão + Obesidade + sintomas respiratórios)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423555"/>
                  </a:ext>
                </a:extLst>
              </a:tr>
              <a:tr h="374400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 (%)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1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MIF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vs MIF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  <a:endParaRPr lang="pt-BR" sz="12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1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(98,33% CI)</a:t>
                      </a:r>
                    </a:p>
                  </a:txBody>
                  <a:tcPr marL="38188" marR="38188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41857"/>
                  </a:ext>
                </a:extLst>
              </a:tr>
              <a:tr h="3744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Internação em UTI (n=32769)</a:t>
                      </a:r>
                    </a:p>
                  </a:txBody>
                  <a:tcPr marL="59336" marR="59336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8014/29,368 (27.3)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574/2,721 (21.1)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244/680 (35.9)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0.71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(0.63 – 0.80)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1.49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(1.23 – 1.81)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2.09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(1.67 – 2.61)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0.58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(0.46 – 0.74)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1.14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(0.87 – 1.51)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1.97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(1.55 – 2.50)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252962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Suporte ventilatório (n=31457)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59336" marR="593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</a:t>
                      </a:r>
                    </a:p>
                  </a:txBody>
                  <a:tcPr marL="59336" marR="593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11,450/28,199 (40.6)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1626/2,598 (62.6)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349/660 (52.9)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58942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Sim, invasivo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336" marR="593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3,536/28,199 (12.5)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209/2,598 (8.0)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133/660 (20.2)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0.42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(0.35 - 0.50)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1.23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(0.96 – 1.58)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2.96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(2.19 – 4.00)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0.48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(0.31 - 0.74)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(0.89 - 1.85)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2.71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(1.78 – 4.13)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3449771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Sim, não invasivo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336" marR="5933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13,213/28,199 (46.9)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763/2,598 (29.4)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178/660 (27.0)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0.41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(0.36 – 0.45)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0.44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(0.35 – 0.55)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(0.85 – 1.39)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0.59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(0.44 - 0.79)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0.65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(0.49 - 0.87)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1.10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(0.81 - 1.50)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1634604"/>
                  </a:ext>
                </a:extLst>
              </a:tr>
              <a:tr h="37440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Óbito (n=35700)</a:t>
                      </a:r>
                    </a:p>
                  </a:txBody>
                  <a:tcPr marL="59336" marR="59336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4,534/32,081 (14.1)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181/2,904 (6.2)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114/715 (15.9)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0.40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(0.33 – 0.49)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1.15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(0.89 – 1.47)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2.85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(2.09 – 3.87)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0.43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(0.33 – 0.57)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1.09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(0.81 – 1.45)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2.51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(1.79 – 3.52)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7954246"/>
                  </a:ext>
                </a:extLst>
              </a:tr>
            </a:tbl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3AB7336D-262B-8449-AF5B-6F41F624244D}"/>
              </a:ext>
            </a:extLst>
          </p:cNvPr>
          <p:cNvSpPr txBox="1">
            <a:spLocks/>
          </p:cNvSpPr>
          <p:nvPr/>
        </p:nvSpPr>
        <p:spPr>
          <a:xfrm>
            <a:off x="304800" y="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1</a:t>
            </a:r>
            <a:endParaRPr kumimoji="0" lang="pt-BR" sz="3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1B6A3C-6577-A272-1700-4567D33649E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3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690966C-B516-1804-BB4E-5ED380C93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Logotipo – Faculdade de Medicina – USP Imagens">
            <a:extLst>
              <a:ext uri="{FF2B5EF4-FFF2-40B4-BE49-F238E27FC236}">
                <a16:creationId xmlns:a16="http://schemas.microsoft.com/office/drawing/2014/main" id="{BEEA4BE9-4F07-86F9-2BAF-D337A05D9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3A93811-A85C-E052-46B2-AF7C6D2B3501}"/>
              </a:ext>
            </a:extLst>
          </p:cNvPr>
          <p:cNvSpPr txBox="1"/>
          <p:nvPr/>
        </p:nvSpPr>
        <p:spPr>
          <a:xfrm>
            <a:off x="70708" y="961226"/>
            <a:ext cx="1205058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3. Comparação de desfechos em gestantes, puérperas e mulheres em idade fértil não gestantes não puérperas, antes e após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propensity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score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matching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BFD4816-60FF-C2F2-3AC5-3A87698D3892}"/>
              </a:ext>
            </a:extLst>
          </p:cNvPr>
          <p:cNvSpPr/>
          <p:nvPr/>
        </p:nvSpPr>
        <p:spPr>
          <a:xfrm>
            <a:off x="5160394" y="3366798"/>
            <a:ext cx="1144153" cy="693353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8D4B5A0-22BE-E804-AE49-2B8901FBCCB5}"/>
              </a:ext>
            </a:extLst>
          </p:cNvPr>
          <p:cNvSpPr/>
          <p:nvPr/>
        </p:nvSpPr>
        <p:spPr>
          <a:xfrm>
            <a:off x="5208205" y="4602800"/>
            <a:ext cx="1089137" cy="215253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1C6D57-B3D8-9968-559A-8350F68BF03A}"/>
              </a:ext>
            </a:extLst>
          </p:cNvPr>
          <p:cNvSpPr/>
          <p:nvPr/>
        </p:nvSpPr>
        <p:spPr>
          <a:xfrm>
            <a:off x="7465530" y="4605223"/>
            <a:ext cx="1194545" cy="608461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01B4301-E9F8-F573-643F-1B1D34B0009A}"/>
              </a:ext>
            </a:extLst>
          </p:cNvPr>
          <p:cNvSpPr/>
          <p:nvPr/>
        </p:nvSpPr>
        <p:spPr>
          <a:xfrm>
            <a:off x="6323560" y="3378741"/>
            <a:ext cx="1092953" cy="665368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3C54EC4-EBC8-21FC-75E5-B51BF3AB4129}"/>
              </a:ext>
            </a:extLst>
          </p:cNvPr>
          <p:cNvSpPr/>
          <p:nvPr/>
        </p:nvSpPr>
        <p:spPr>
          <a:xfrm>
            <a:off x="6345957" y="5213684"/>
            <a:ext cx="1141164" cy="86973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DFA482F-FF7A-E365-549F-E2F164D44885}"/>
              </a:ext>
            </a:extLst>
          </p:cNvPr>
          <p:cNvSpPr/>
          <p:nvPr/>
        </p:nvSpPr>
        <p:spPr>
          <a:xfrm>
            <a:off x="7474297" y="3383500"/>
            <a:ext cx="1185778" cy="671915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7EEE82F-41A6-1954-F968-845260D5BD6B}"/>
              </a:ext>
            </a:extLst>
          </p:cNvPr>
          <p:cNvSpPr/>
          <p:nvPr/>
        </p:nvSpPr>
        <p:spPr>
          <a:xfrm>
            <a:off x="8686704" y="3366798"/>
            <a:ext cx="1112009" cy="665368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CC1AAD0-36DB-518F-3DCF-5EAAB0CC640A}"/>
              </a:ext>
            </a:extLst>
          </p:cNvPr>
          <p:cNvSpPr/>
          <p:nvPr/>
        </p:nvSpPr>
        <p:spPr>
          <a:xfrm>
            <a:off x="11068861" y="3372194"/>
            <a:ext cx="1112009" cy="635211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45AF665-9CD6-A5C4-4D78-B8692E033BA7}"/>
              </a:ext>
            </a:extLst>
          </p:cNvPr>
          <p:cNvSpPr/>
          <p:nvPr/>
        </p:nvSpPr>
        <p:spPr>
          <a:xfrm>
            <a:off x="7531735" y="6119822"/>
            <a:ext cx="1092953" cy="627436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D4B764D-0C16-F6B4-2928-39FC4F8BD62B}"/>
              </a:ext>
            </a:extLst>
          </p:cNvPr>
          <p:cNvSpPr/>
          <p:nvPr/>
        </p:nvSpPr>
        <p:spPr>
          <a:xfrm>
            <a:off x="8682243" y="4602800"/>
            <a:ext cx="1167610" cy="2144458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C8EFBF8-9A40-B752-BE09-E17CFCA8A205}"/>
              </a:ext>
            </a:extLst>
          </p:cNvPr>
          <p:cNvSpPr/>
          <p:nvPr/>
        </p:nvSpPr>
        <p:spPr>
          <a:xfrm>
            <a:off x="9830798" y="5213684"/>
            <a:ext cx="1221504" cy="873781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8A8699E-FA60-0922-C03E-3E206683E4FA}"/>
              </a:ext>
            </a:extLst>
          </p:cNvPr>
          <p:cNvSpPr/>
          <p:nvPr/>
        </p:nvSpPr>
        <p:spPr>
          <a:xfrm>
            <a:off x="11044976" y="4631091"/>
            <a:ext cx="1135894" cy="64362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DDC5D94-C3BC-3AFB-1C8C-E4C221E9DD9C}"/>
              </a:ext>
            </a:extLst>
          </p:cNvPr>
          <p:cNvSpPr/>
          <p:nvPr/>
        </p:nvSpPr>
        <p:spPr>
          <a:xfrm>
            <a:off x="11044976" y="6087466"/>
            <a:ext cx="1083533" cy="635788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18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805401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Espectro clínico da doença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aria de assintomático a grave e crítico 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CA1447F-E389-F926-D75D-3A2530DC732E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6A9384-DD31-7043-ADD5-B561FD378AB3}"/>
              </a:ext>
            </a:extLst>
          </p:cNvPr>
          <p:cNvSpPr txBox="1"/>
          <p:nvPr/>
        </p:nvSpPr>
        <p:spPr>
          <a:xfrm>
            <a:off x="9006840" y="5810969"/>
            <a:ext cx="242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Guan WJ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et al.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CFF27E3-0AAB-334E-268F-D3395BC313EC}"/>
              </a:ext>
            </a:extLst>
          </p:cNvPr>
          <p:cNvSpPr txBox="1"/>
          <p:nvPr/>
        </p:nvSpPr>
        <p:spPr>
          <a:xfrm>
            <a:off x="902970" y="3609847"/>
            <a:ext cx="103708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Sintomas:</a:t>
            </a:r>
            <a:b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Febre, tosse, dor de garganta, anosmia, diarreia, coriza, ageusia, mialgia, artralgia, cefaleia, dor abdominal e vômitos.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39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64" y="2150360"/>
            <a:ext cx="10287000" cy="1917563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Conclusões</a:t>
            </a:r>
            <a:b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1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FD9FD5-9860-F080-F93F-4EA8773415A1}"/>
              </a:ext>
            </a:extLst>
          </p:cNvPr>
          <p:cNvSpPr txBox="1"/>
          <p:nvPr/>
        </p:nvSpPr>
        <p:spPr>
          <a:xfrm>
            <a:off x="865064" y="2278251"/>
            <a:ext cx="10287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Gestantes e puérperas tiveram, em geral, menos sinais e sintomas que as mulheres em idade fértil não gestantes nem puérperas à internação</a:t>
            </a:r>
            <a:b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Gestantes tiveram mais ageusia e anosmia que mulheres em idade fértil</a:t>
            </a:r>
            <a:b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Puérperas tiveram mais desconforto respiratório e SpO</a:t>
            </a:r>
            <a:r>
              <a:rPr lang="pt-BR" sz="2200" baseline="-25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&lt;95% em relação às gestantes</a:t>
            </a:r>
            <a:b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Puérperas tiveram maior chance de internação em UTI, de intubação e de morrer do que as gestantes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17600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6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947826F0-5E7D-C7B9-77D6-A23F69EB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49" y="5804057"/>
            <a:ext cx="5044612" cy="473658"/>
          </a:xfrm>
        </p:spPr>
        <p:txBody>
          <a:bodyPr/>
          <a:lstStyle/>
          <a:p>
            <a:pPr algn="r">
              <a:buNone/>
            </a:pPr>
            <a:r>
              <a:rPr lang="pt-BR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Submetido em 25/10/2022</a:t>
            </a:r>
            <a:br>
              <a:rPr lang="pt-BR" sz="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983D66-3105-A8F1-CCA7-FFE4FCC4D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608" y="1727659"/>
            <a:ext cx="8333332" cy="39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2527747"/>
            <a:ext cx="10287000" cy="1917563"/>
          </a:xfrm>
        </p:spPr>
        <p:txBody>
          <a:bodyPr/>
          <a:lstStyle/>
          <a:p>
            <a:pPr>
              <a:buNone/>
            </a:pP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2) Comparar as características demográficas, clínicas e de progressão da doença de gestantes e puérperas, vacinadas e não vacinadas, de acordo com as diferentes variantes de preocupação predominantes por meio de análise de dados epidemiológicos brasileiros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Objetivos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4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 - artigo 2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4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811838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Métodos: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Dominância das </a:t>
            </a:r>
            <a:r>
              <a:rPr lang="pt-BR" sz="24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VOCs</a:t>
            </a: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 Brasil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Quando 50% ou mais dos casos são devidos a determinada variante</a:t>
            </a:r>
            <a:br>
              <a:rPr lang="pt-BR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223345" y="5813007"/>
            <a:ext cx="3185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Fundação Oswaldo Cruz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2022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7D20D78-9F31-CCFD-37E4-81183132A90D}"/>
              </a:ext>
            </a:extLst>
          </p:cNvPr>
          <p:cNvSpPr txBox="1"/>
          <p:nvPr/>
        </p:nvSpPr>
        <p:spPr>
          <a:xfrm>
            <a:off x="952500" y="3142326"/>
            <a:ext cx="10287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Gama</a:t>
            </a: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de fevereiro de 2021 a 31 de julho de 2021</a:t>
            </a: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Delta</a:t>
            </a: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de agosto de 2021 a 31 de dezembro de 2021</a:t>
            </a: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Ômicron</a:t>
            </a:r>
            <a:b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de janeiro de 2022 até o fechamento dos dados</a:t>
            </a: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90534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470218"/>
            <a:ext cx="10287000" cy="1917563"/>
          </a:xfrm>
        </p:spPr>
        <p:txBody>
          <a:bodyPr/>
          <a:lstStyle/>
          <a:p>
            <a:pPr>
              <a:buNone/>
            </a:pP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Métodos: </a:t>
            </a: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Início da vacinação de grávidas e puérperas: maio de 2021 (dominância da variante Gama)</a:t>
            </a: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DBBD6C5-7F4E-EB86-CE04-DCD17DD73069}"/>
              </a:ext>
            </a:extLst>
          </p:cNvPr>
          <p:cNvSpPr txBox="1"/>
          <p:nvPr/>
        </p:nvSpPr>
        <p:spPr>
          <a:xfrm>
            <a:off x="1040130" y="3671343"/>
            <a:ext cx="10287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Subdivisão dos subgrupos Gama, Delta e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Ômicron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 não </a:t>
            </a:r>
            <a:r>
              <a:rPr lang="pt-BR" sz="32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vacinadas e vacinadas (uma dose ou mais da vacina)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51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2433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64F43E-BA91-7E34-BD7A-591E677220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686" b="46826"/>
          <a:stretch/>
        </p:blipFill>
        <p:spPr>
          <a:xfrm>
            <a:off x="1698016" y="1068858"/>
            <a:ext cx="8686800" cy="554575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1C87B5F4-3DA6-FA0A-B784-82E0DA116CE1}"/>
              </a:ext>
            </a:extLst>
          </p:cNvPr>
          <p:cNvSpPr/>
          <p:nvPr/>
        </p:nvSpPr>
        <p:spPr>
          <a:xfrm>
            <a:off x="2410692" y="2118141"/>
            <a:ext cx="2872713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3EAF571-D9F6-9960-0074-60AA28C9705A}"/>
              </a:ext>
            </a:extLst>
          </p:cNvPr>
          <p:cNvSpPr/>
          <p:nvPr/>
        </p:nvSpPr>
        <p:spPr>
          <a:xfrm>
            <a:off x="2406479" y="1068858"/>
            <a:ext cx="7220121" cy="335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A010FFB-1840-F874-0F1F-8428A3A15E42}"/>
              </a:ext>
            </a:extLst>
          </p:cNvPr>
          <p:cNvSpPr/>
          <p:nvPr/>
        </p:nvSpPr>
        <p:spPr>
          <a:xfrm>
            <a:off x="4700475" y="3220058"/>
            <a:ext cx="928255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8F80138-DB77-B2C6-6C10-82ECE2864FF5}"/>
              </a:ext>
            </a:extLst>
          </p:cNvPr>
          <p:cNvSpPr/>
          <p:nvPr/>
        </p:nvSpPr>
        <p:spPr>
          <a:xfrm>
            <a:off x="5283405" y="4640240"/>
            <a:ext cx="928255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EA6EAB-95C6-9FC0-F6A5-A26A43D49E81}"/>
              </a:ext>
            </a:extLst>
          </p:cNvPr>
          <p:cNvSpPr/>
          <p:nvPr/>
        </p:nvSpPr>
        <p:spPr>
          <a:xfrm>
            <a:off x="2406479" y="5623189"/>
            <a:ext cx="932466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5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97055" y="5468528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7" y="579224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281" y="5905413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2644281" y="60944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364F43E-BA91-7E34-BD7A-591E677220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3174"/>
          <a:stretch/>
        </p:blipFill>
        <p:spPr>
          <a:xfrm>
            <a:off x="1698016" y="240291"/>
            <a:ext cx="8740281" cy="5074686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E37C8CA-D0F7-CC13-E486-A753FC88C899}"/>
              </a:ext>
            </a:extLst>
          </p:cNvPr>
          <p:cNvSpPr/>
          <p:nvPr/>
        </p:nvSpPr>
        <p:spPr>
          <a:xfrm>
            <a:off x="6549350" y="296112"/>
            <a:ext cx="1524001" cy="387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3C037AC-3055-7575-6C4D-3A005C0482D5}"/>
              </a:ext>
            </a:extLst>
          </p:cNvPr>
          <p:cNvSpPr/>
          <p:nvPr/>
        </p:nvSpPr>
        <p:spPr>
          <a:xfrm>
            <a:off x="8019845" y="1418328"/>
            <a:ext cx="1524001" cy="288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F51CEA9-7D15-E776-8C4A-CE89F8A08FFF}"/>
              </a:ext>
            </a:extLst>
          </p:cNvPr>
          <p:cNvSpPr/>
          <p:nvPr/>
        </p:nvSpPr>
        <p:spPr>
          <a:xfrm>
            <a:off x="2367191" y="1706873"/>
            <a:ext cx="2200960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EF4F4C8-E2E7-7549-1C82-6CE791E01D62}"/>
              </a:ext>
            </a:extLst>
          </p:cNvPr>
          <p:cNvSpPr/>
          <p:nvPr/>
        </p:nvSpPr>
        <p:spPr>
          <a:xfrm>
            <a:off x="2747234" y="3091969"/>
            <a:ext cx="1229021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DDCD46-93C6-C279-AC9C-96697F3CB5B1}"/>
              </a:ext>
            </a:extLst>
          </p:cNvPr>
          <p:cNvSpPr/>
          <p:nvPr/>
        </p:nvSpPr>
        <p:spPr>
          <a:xfrm>
            <a:off x="5209170" y="3078114"/>
            <a:ext cx="1524001" cy="198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1FA4F81-1D17-0E4C-968E-BDDD07EEE53A}"/>
              </a:ext>
            </a:extLst>
          </p:cNvPr>
          <p:cNvSpPr/>
          <p:nvPr/>
        </p:nvSpPr>
        <p:spPr>
          <a:xfrm>
            <a:off x="1753704" y="3934691"/>
            <a:ext cx="8684594" cy="1216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228067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839218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Análise de dados:</a:t>
            </a: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10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5DA7146-1C9E-8C14-3A69-025FCCA513DE}"/>
              </a:ext>
            </a:extLst>
          </p:cNvPr>
          <p:cNvSpPr txBox="1"/>
          <p:nvPr/>
        </p:nvSpPr>
        <p:spPr>
          <a:xfrm>
            <a:off x="1424940" y="2178569"/>
            <a:ext cx="932688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Variáveis categóricas: </a:t>
            </a:r>
            <a:r>
              <a:rPr lang="pt-BR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números (n) e percentuais (%)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Teste do </a:t>
            </a:r>
            <a:r>
              <a:rPr lang="pt-BR" sz="2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</a:t>
            </a:r>
            <a:r>
              <a:rPr lang="pt-BR" sz="2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-quadrado ou exato de Fisher:</a:t>
            </a:r>
            <a:r>
              <a:rPr lang="pt-BR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comparações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Odds</a:t>
            </a:r>
            <a:r>
              <a:rPr lang="pt-BR" sz="2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2600" dirty="0" err="1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ratio</a:t>
            </a:r>
            <a:r>
              <a:rPr lang="pt-BR" sz="26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(OR) e o intervalo de confiança de 95% (IC): </a:t>
            </a:r>
            <a:r>
              <a:rPr lang="pt-BR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comparar as chances relativas de ocorrência da variável de interesse entre os grupos.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Todas as análises estatísticas foram realizadas usando o software R</a:t>
            </a:r>
          </a:p>
        </p:txBody>
      </p:sp>
    </p:spTree>
    <p:extLst>
      <p:ext uri="{BB962C8B-B14F-4D97-AF65-F5344CB8AC3E}">
        <p14:creationId xmlns:p14="http://schemas.microsoft.com/office/powerpoint/2010/main" val="153797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" y="1990068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3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Doença grave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ode comprometer os pulmões e levar à dispneia </a:t>
            </a: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8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10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AE6AE6-A4DD-F908-C170-0AE16059E6A0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A65599-F0D7-E04B-F583-DCC0E0B77352}"/>
              </a:ext>
            </a:extLst>
          </p:cNvPr>
          <p:cNvSpPr txBox="1"/>
          <p:nvPr/>
        </p:nvSpPr>
        <p:spPr>
          <a:xfrm>
            <a:off x="8991600" y="5533970"/>
            <a:ext cx="2423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Guan WJ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et al.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Siddiqi HK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6EC256-813C-6DA7-356B-480C0FFF46BE}"/>
              </a:ext>
            </a:extLst>
          </p:cNvPr>
          <p:cNvSpPr txBox="1"/>
          <p:nvPr/>
        </p:nvSpPr>
        <p:spPr>
          <a:xfrm>
            <a:off x="1231232" y="3570241"/>
            <a:ext cx="97295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 desencadear resposta hiperinflamatória, com necessidade de cuidados de unidade de terapia intensiva e com elevada taxa de mortalidade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23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948849"/>
            <a:ext cx="10287000" cy="1917563"/>
          </a:xfrm>
        </p:spPr>
        <p:txBody>
          <a:bodyPr/>
          <a:lstStyle/>
          <a:p>
            <a:pPr>
              <a:buNone/>
            </a:pPr>
            <a:r>
              <a:rPr lang="pt-BR" sz="72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</a:t>
            </a:r>
            <a:br>
              <a:rPr lang="pt-BR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8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AD8837-AF80-7327-C3B0-8037FB6C9074}"/>
              </a:ext>
            </a:extLst>
          </p:cNvPr>
          <p:cNvSpPr txBox="1"/>
          <p:nvPr/>
        </p:nvSpPr>
        <p:spPr>
          <a:xfrm>
            <a:off x="675788" y="731520"/>
            <a:ext cx="60960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Características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pacientes</a:t>
            </a:r>
            <a:endParaRPr lang="pt-BR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16" name="Tabela 15">
            <a:extLst>
              <a:ext uri="{FF2B5EF4-FFF2-40B4-BE49-F238E27FC236}">
                <a16:creationId xmlns:a16="http://schemas.microsoft.com/office/drawing/2014/main" id="{DC9F3EB6-0CA7-0B89-C8A0-28A15CA6B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231174"/>
              </p:ext>
            </p:extLst>
          </p:nvPr>
        </p:nvGraphicFramePr>
        <p:xfrm>
          <a:off x="248051" y="1371600"/>
          <a:ext cx="11695897" cy="52025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8010">
                  <a:extLst>
                    <a:ext uri="{9D8B030D-6E8A-4147-A177-3AD203B41FA5}">
                      <a16:colId xmlns:a16="http://schemas.microsoft.com/office/drawing/2014/main" val="1879929066"/>
                    </a:ext>
                  </a:extLst>
                </a:gridCol>
                <a:gridCol w="2358586">
                  <a:extLst>
                    <a:ext uri="{9D8B030D-6E8A-4147-A177-3AD203B41FA5}">
                      <a16:colId xmlns:a16="http://schemas.microsoft.com/office/drawing/2014/main" val="4189361213"/>
                    </a:ext>
                  </a:extLst>
                </a:gridCol>
                <a:gridCol w="2343164">
                  <a:extLst>
                    <a:ext uri="{9D8B030D-6E8A-4147-A177-3AD203B41FA5}">
                      <a16:colId xmlns:a16="http://schemas.microsoft.com/office/drawing/2014/main" val="3011274956"/>
                    </a:ext>
                  </a:extLst>
                </a:gridCol>
                <a:gridCol w="3337007">
                  <a:extLst>
                    <a:ext uri="{9D8B030D-6E8A-4147-A177-3AD203B41FA5}">
                      <a16:colId xmlns:a16="http://schemas.microsoft.com/office/drawing/2014/main" val="1412751278"/>
                    </a:ext>
                  </a:extLst>
                </a:gridCol>
                <a:gridCol w="1519130">
                  <a:extLst>
                    <a:ext uri="{9D8B030D-6E8A-4147-A177-3AD203B41FA5}">
                      <a16:colId xmlns:a16="http://schemas.microsoft.com/office/drawing/2014/main" val="3060758490"/>
                    </a:ext>
                  </a:extLst>
                </a:gridCol>
              </a:tblGrid>
              <a:tr h="76452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Faixa etária (anos)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342040607"/>
                  </a:ext>
                </a:extLst>
              </a:tr>
              <a:tr h="3698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(n=4.741)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&lt;20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261 (6,9%)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 (7,2%)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0,2567</a:t>
                      </a:r>
                      <a:r>
                        <a:rPr lang="en-US" sz="2200" baseline="30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020182929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20-34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2.526 (66,4%)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596 (63,6%)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450292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≥35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1.017 (26,7%)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274 (29,2%)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36607"/>
                  </a:ext>
                </a:extLst>
              </a:tr>
              <a:tr h="3698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(n=5.628)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&lt;20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243 (5,3%)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62 (6,0%)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0,5902</a:t>
                      </a:r>
                      <a:r>
                        <a:rPr lang="en-US" sz="2200" baseline="30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567287743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20-34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2.976 (64,7%)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662 (64,6%)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970691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≥35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1.384 (30,1%)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301 (29,4%)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613807"/>
                  </a:ext>
                </a:extLst>
              </a:tr>
              <a:tr h="3698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(n=691)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&lt;20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 (6,8%)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 (9,6%)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0,5666</a:t>
                      </a:r>
                      <a:r>
                        <a:rPr lang="en-US" sz="2200" baseline="300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4010195309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20-34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391 (67,9%)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75 (65,2%)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104187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≥35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146 (25,3%)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 (25,2%)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832085"/>
                  </a:ext>
                </a:extLst>
              </a:tr>
              <a:tr h="369839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(n=1.304)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&lt;20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85 (8,3%)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 (10,6%)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0,3260</a:t>
                      </a:r>
                      <a:r>
                        <a:rPr lang="en-US" sz="2200" baseline="300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004025136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20-34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722 (70,8%)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189 (66,5%)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494615"/>
                  </a:ext>
                </a:extLst>
              </a:tr>
              <a:tr h="369839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≥35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213 (20,9%)</a:t>
                      </a:r>
                      <a:endParaRPr lang="pt-BR" sz="22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22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65 (22,9%)</a:t>
                      </a:r>
                      <a:endParaRPr lang="pt-BR" sz="22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989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65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AD8837-AF80-7327-C3B0-8037FB6C9074}"/>
              </a:ext>
            </a:extLst>
          </p:cNvPr>
          <p:cNvSpPr txBox="1"/>
          <p:nvPr/>
        </p:nvSpPr>
        <p:spPr>
          <a:xfrm>
            <a:off x="675788" y="731520"/>
            <a:ext cx="60960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Características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pacientes</a:t>
            </a:r>
            <a:endParaRPr lang="pt-BR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2F80BA1-B3C8-919E-62B4-ED1D6951F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572363"/>
              </p:ext>
            </p:extLst>
          </p:nvPr>
        </p:nvGraphicFramePr>
        <p:xfrm>
          <a:off x="472438" y="1353339"/>
          <a:ext cx="11247122" cy="53330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5974">
                  <a:extLst>
                    <a:ext uri="{9D8B030D-6E8A-4147-A177-3AD203B41FA5}">
                      <a16:colId xmlns:a16="http://schemas.microsoft.com/office/drawing/2014/main" val="3920165811"/>
                    </a:ext>
                  </a:extLst>
                </a:gridCol>
                <a:gridCol w="2260672">
                  <a:extLst>
                    <a:ext uri="{9D8B030D-6E8A-4147-A177-3AD203B41FA5}">
                      <a16:colId xmlns:a16="http://schemas.microsoft.com/office/drawing/2014/main" val="2049883910"/>
                    </a:ext>
                  </a:extLst>
                </a:gridCol>
                <a:gridCol w="2260672">
                  <a:extLst>
                    <a:ext uri="{9D8B030D-6E8A-4147-A177-3AD203B41FA5}">
                      <a16:colId xmlns:a16="http://schemas.microsoft.com/office/drawing/2014/main" val="60762228"/>
                    </a:ext>
                  </a:extLst>
                </a:gridCol>
                <a:gridCol w="1968246">
                  <a:extLst>
                    <a:ext uri="{9D8B030D-6E8A-4147-A177-3AD203B41FA5}">
                      <a16:colId xmlns:a16="http://schemas.microsoft.com/office/drawing/2014/main" val="1445019278"/>
                    </a:ext>
                  </a:extLst>
                </a:gridCol>
                <a:gridCol w="2701558">
                  <a:extLst>
                    <a:ext uri="{9D8B030D-6E8A-4147-A177-3AD203B41FA5}">
                      <a16:colId xmlns:a16="http://schemas.microsoft.com/office/drawing/2014/main" val="405186106"/>
                    </a:ext>
                  </a:extLst>
                </a:gridCol>
              </a:tblGrid>
              <a:tr h="3137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Variantes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Nível educacional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Gestantes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Puérperas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p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278502021"/>
                  </a:ext>
                </a:extLst>
              </a:tr>
              <a:tr h="313708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Original (n=2.002)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Sem escolaridade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7 (0,4%)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 (0,8%)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0,5112</a:t>
                      </a:r>
                      <a:r>
                        <a:rPr lang="en-US" sz="1800" baseline="30000">
                          <a:effectLst/>
                        </a:rPr>
                        <a:t>F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49645181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Até o Ensino Médio 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394 (24,1%)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84 (22,7%)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3159725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Médio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898 (55,1%)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200 (53,9%)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01743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Superior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332 (20,4%)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84 (22,6%)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48463"/>
                  </a:ext>
                </a:extLst>
              </a:tr>
              <a:tr h="313708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Gama (n=2.365)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Sem escolaridade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15 (0,8%)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 (1,4%)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0,4348</a:t>
                      </a:r>
                      <a:r>
                        <a:rPr lang="en-US" sz="1800" baseline="30000">
                          <a:effectLst/>
                        </a:rPr>
                        <a:t>F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029703378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Até o Ensino Médio 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469 (24,3%)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112 (25,8%)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33601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Médio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1.051 (54,4%)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236 (54,4%)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9955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Superior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396 (20,5%)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80 (18,4%)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57106"/>
                  </a:ext>
                </a:extLst>
              </a:tr>
              <a:tr h="313708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Delta (n=287)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Sem escolaridade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 (0,0%)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 (0,0%)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0,5912</a:t>
                      </a:r>
                      <a:r>
                        <a:rPr lang="en-US" sz="1800" baseline="30000">
                          <a:effectLst/>
                        </a:rPr>
                        <a:t>F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579789096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Até o Ensino Médio 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72 (30,1%)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11 (22,9%)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134812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Médio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112 (46,9%)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24 (50,0%)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1787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Superior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55 (23,0%)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13 (27,1%)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051585"/>
                  </a:ext>
                </a:extLst>
              </a:tr>
              <a:tr h="313708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pt-BR" sz="18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 err="1">
                          <a:effectLst/>
                        </a:rPr>
                        <a:t>Ômicron</a:t>
                      </a:r>
                      <a:r>
                        <a:rPr lang="en-US" sz="1800" dirty="0">
                          <a:effectLst/>
                        </a:rPr>
                        <a:t> (n=586)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Sem escolaridade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 (0,4%)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 (1,9%)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0,3158</a:t>
                      </a:r>
                      <a:r>
                        <a:rPr lang="en-US" sz="1800" baseline="30000">
                          <a:effectLst/>
                        </a:rPr>
                        <a:t>F</a:t>
                      </a:r>
                      <a:endParaRPr lang="pt-BR" sz="18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85612609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Até o Ensino Médio 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135 (28,2%)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31 (28,9%)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52803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Médio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249 (52,0%)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51 (47,7%)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714671"/>
                  </a:ext>
                </a:extLst>
              </a:tr>
              <a:tr h="31370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Ensino Superior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93 (19,4%)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23 (21,5%)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372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744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0D9EA63E-C92C-AF1C-10C7-4BF47A2F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470281"/>
              </p:ext>
            </p:extLst>
          </p:nvPr>
        </p:nvGraphicFramePr>
        <p:xfrm>
          <a:off x="231050" y="1313687"/>
          <a:ext cx="11374795" cy="55193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79312">
                  <a:extLst>
                    <a:ext uri="{9D8B030D-6E8A-4147-A177-3AD203B41FA5}">
                      <a16:colId xmlns:a16="http://schemas.microsoft.com/office/drawing/2014/main" val="1289415842"/>
                    </a:ext>
                  </a:extLst>
                </a:gridCol>
                <a:gridCol w="2286334">
                  <a:extLst>
                    <a:ext uri="{9D8B030D-6E8A-4147-A177-3AD203B41FA5}">
                      <a16:colId xmlns:a16="http://schemas.microsoft.com/office/drawing/2014/main" val="1867571782"/>
                    </a:ext>
                  </a:extLst>
                </a:gridCol>
                <a:gridCol w="2286334">
                  <a:extLst>
                    <a:ext uri="{9D8B030D-6E8A-4147-A177-3AD203B41FA5}">
                      <a16:colId xmlns:a16="http://schemas.microsoft.com/office/drawing/2014/main" val="3470406259"/>
                    </a:ext>
                  </a:extLst>
                </a:gridCol>
                <a:gridCol w="1990589">
                  <a:extLst>
                    <a:ext uri="{9D8B030D-6E8A-4147-A177-3AD203B41FA5}">
                      <a16:colId xmlns:a16="http://schemas.microsoft.com/office/drawing/2014/main" val="1475152524"/>
                    </a:ext>
                  </a:extLst>
                </a:gridCol>
                <a:gridCol w="2732226">
                  <a:extLst>
                    <a:ext uri="{9D8B030D-6E8A-4147-A177-3AD203B41FA5}">
                      <a16:colId xmlns:a16="http://schemas.microsoft.com/office/drawing/2014/main" val="446669306"/>
                    </a:ext>
                  </a:extLst>
                </a:gridCol>
              </a:tblGrid>
              <a:tr h="2621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Cor da pele/ Etnia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009524368"/>
                  </a:ext>
                </a:extLst>
              </a:tr>
              <a:tr h="262130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(n=3.842)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1.301 (42,1%)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289 (38,6%)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0,07546</a:t>
                      </a:r>
                      <a:r>
                        <a:rPr lang="en-US" sz="1600" baseline="300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568109568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210 (6,8%)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52 (6,9%)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00696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Amarela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38 (1,2%)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 (0,4%)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16121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Parda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1.531 (49,5%)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401 (53,5%)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2501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Indígena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 (0,4%)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(0,5%)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406896"/>
                  </a:ext>
                </a:extLst>
              </a:tr>
              <a:tr h="262130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(n=4.812)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1.917 (48,6%)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407 (46,8%)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0,5847</a:t>
                      </a:r>
                      <a:r>
                        <a:rPr lang="en-US" sz="1600" baseline="30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375716347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230 (5,8%)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56 (6,4%)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89351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Amarela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32 (0,8%)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 (0,7%)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554975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Parda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1.754 (44,5%)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397 (45,6%)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17635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Indígena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 (0,2%)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(0,5%)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252220"/>
                  </a:ext>
                </a:extLst>
              </a:tr>
              <a:tr h="262130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(n=594)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242 (48,8%)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 (51,0%)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0,9395</a:t>
                      </a:r>
                      <a:r>
                        <a:rPr lang="en-US" sz="1600" baseline="30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028503265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 (7,3%)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 (5,1%)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439553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Amarela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 (0,6%)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(0,0%)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984714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Parda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211 (42,5%)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43 (43,9%)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656605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Indígena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 (0,8%)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(0,0%)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08433"/>
                  </a:ext>
                </a:extLst>
              </a:tr>
              <a:tr h="262130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</a:t>
                      </a: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(n=1.176)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Branca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610 (65,9%)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143 (57,0%)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0,0039</a:t>
                      </a:r>
                      <a:r>
                        <a:rPr lang="en-US" sz="1600" baseline="30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957376150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Preta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 (5,4%)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 (4,0%)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780006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Amarela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 (1,0%)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 (0,0%)</a:t>
                      </a:r>
                      <a:endParaRPr lang="pt-BR" sz="16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30695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Parda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255 (27,6%)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97 (38,6%)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683666"/>
                  </a:ext>
                </a:extLst>
              </a:tr>
              <a:tr h="26213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Indígena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(0,1%)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6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 (0,4%)</a:t>
                      </a:r>
                      <a:endParaRPr lang="pt-BR" sz="16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9583" marR="59583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363466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605EE54-A60A-1105-761A-5335F18E46B4}"/>
              </a:ext>
            </a:extLst>
          </p:cNvPr>
          <p:cNvSpPr/>
          <p:nvPr/>
        </p:nvSpPr>
        <p:spPr>
          <a:xfrm>
            <a:off x="304800" y="5461454"/>
            <a:ext cx="11301045" cy="1371600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AD8837-AF80-7327-C3B0-8037FB6C9074}"/>
              </a:ext>
            </a:extLst>
          </p:cNvPr>
          <p:cNvSpPr txBox="1"/>
          <p:nvPr/>
        </p:nvSpPr>
        <p:spPr>
          <a:xfrm>
            <a:off x="675788" y="731520"/>
            <a:ext cx="60960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Características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pacientes</a:t>
            </a:r>
            <a:endParaRPr lang="pt-BR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6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EAD8837-AF80-7327-C3B0-8037FB6C9074}"/>
              </a:ext>
            </a:extLst>
          </p:cNvPr>
          <p:cNvSpPr txBox="1"/>
          <p:nvPr/>
        </p:nvSpPr>
        <p:spPr>
          <a:xfrm>
            <a:off x="675788" y="731520"/>
            <a:ext cx="6096000" cy="587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1.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Características</a:t>
            </a:r>
            <a:r>
              <a:rPr lang="en-US" sz="2400" b="1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 </a:t>
            </a:r>
            <a:r>
              <a:rPr lang="en-US" sz="2400" b="1" dirty="0" err="1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pacientes</a:t>
            </a:r>
            <a:endParaRPr lang="pt-BR" sz="2400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3C74B78-EAB9-EE62-B51B-3B7CCE21D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33815"/>
              </p:ext>
            </p:extLst>
          </p:nvPr>
        </p:nvGraphicFramePr>
        <p:xfrm>
          <a:off x="304800" y="1482342"/>
          <a:ext cx="11745784" cy="52222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47130">
                  <a:extLst>
                    <a:ext uri="{9D8B030D-6E8A-4147-A177-3AD203B41FA5}">
                      <a16:colId xmlns:a16="http://schemas.microsoft.com/office/drawing/2014/main" val="1642961509"/>
                    </a:ext>
                  </a:extLst>
                </a:gridCol>
                <a:gridCol w="2360903">
                  <a:extLst>
                    <a:ext uri="{9D8B030D-6E8A-4147-A177-3AD203B41FA5}">
                      <a16:colId xmlns:a16="http://schemas.microsoft.com/office/drawing/2014/main" val="3476749621"/>
                    </a:ext>
                  </a:extLst>
                </a:gridCol>
                <a:gridCol w="2360903">
                  <a:extLst>
                    <a:ext uri="{9D8B030D-6E8A-4147-A177-3AD203B41FA5}">
                      <a16:colId xmlns:a16="http://schemas.microsoft.com/office/drawing/2014/main" val="1811795105"/>
                    </a:ext>
                  </a:extLst>
                </a:gridCol>
                <a:gridCol w="3112632">
                  <a:extLst>
                    <a:ext uri="{9D8B030D-6E8A-4147-A177-3AD203B41FA5}">
                      <a16:colId xmlns:a16="http://schemas.microsoft.com/office/drawing/2014/main" val="3700044152"/>
                    </a:ext>
                  </a:extLst>
                </a:gridCol>
                <a:gridCol w="1764216">
                  <a:extLst>
                    <a:ext uri="{9D8B030D-6E8A-4147-A177-3AD203B41FA5}">
                      <a16:colId xmlns:a16="http://schemas.microsoft.com/office/drawing/2014/main" val="2886484142"/>
                    </a:ext>
                  </a:extLst>
                </a:gridCol>
              </a:tblGrid>
              <a:tr h="30852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Comorbidades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Variantes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Gestantes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Puérperas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p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045880223"/>
                  </a:ext>
                </a:extLst>
              </a:tr>
              <a:tr h="307111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b="1" dirty="0" err="1">
                          <a:effectLst/>
                        </a:rPr>
                        <a:t>Doença</a:t>
                      </a:r>
                      <a:r>
                        <a:rPr lang="en-US" sz="1800" b="1" dirty="0">
                          <a:effectLst/>
                        </a:rPr>
                        <a:t> Cardiovascular </a:t>
                      </a:r>
                      <a:r>
                        <a:rPr lang="en-US" sz="1800" b="1" dirty="0" err="1">
                          <a:effectLst/>
                        </a:rPr>
                        <a:t>Crônica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Original (n=1.889)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239/1.306 (18,3%)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89/583 (15,3%)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0,1230</a:t>
                      </a:r>
                      <a:r>
                        <a:rPr lang="en-US" sz="1800" baseline="30000">
                          <a:effectLst/>
                        </a:rPr>
                        <a:t>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434595150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Gama (n=2.084)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245/1.409 (17,4%)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84/675 (12,4%)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0,0046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48322163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Delta (n=256)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29/179 (16,2%)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8/77 (10,4%)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0,3082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149728320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Ômicron (n=441)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49/265 (18,5%)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13/176 (7,4%)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0,0017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27851540"/>
                  </a:ext>
                </a:extLst>
              </a:tr>
              <a:tr h="307111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b="1" dirty="0">
                          <a:effectLst/>
                        </a:rPr>
                        <a:t>Asma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Original (n=1.847)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160/1,288 (12,4%)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34/559 (6,1%)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0,0001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454898828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Gama (n=2.040)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148/1,373 (10,8%)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37/667 (5,5%)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0,0002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703017863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Delta (n=256)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23/181 (12,7%)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6/75 (8,0%)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0,3871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880066741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Ômicron (n=429)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26/257 (10,1%)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6/172 (3,5%)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0,0176</a:t>
                      </a:r>
                      <a:r>
                        <a:rPr lang="en-US" sz="1800" baseline="30000" dirty="0">
                          <a:effectLst/>
                        </a:rPr>
                        <a:t> C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880110032"/>
                  </a:ext>
                </a:extLst>
              </a:tr>
              <a:tr h="307111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b="1" dirty="0">
                          <a:effectLst/>
                        </a:rPr>
                        <a:t>Diabetes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Original (n=1.887)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274/1,319 (20,8%)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65/568 (11,4%)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&lt;0,0001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546561348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Gama (n=2.134)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337/1,448 (23,3%)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77/686 (11,2%)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&lt;0,0001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4068925622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Delta (n=267)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48/188 (25,5%)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8/79 (10,1%)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0,0079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159513356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Ômicron (n=446)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62/268 (23,1%)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10/178 (5,6%)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&lt;0,0001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2284722189"/>
                  </a:ext>
                </a:extLst>
              </a:tr>
              <a:tr h="307111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b="1" dirty="0" err="1">
                          <a:effectLst/>
                        </a:rPr>
                        <a:t>Obesidade</a:t>
                      </a:r>
                      <a:endParaRPr lang="pt-BR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Original (n=1,822)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181/1,263 (14,3%)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64/559 (11,4%)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0,1122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1764329952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Gama (n=2,142)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368/1,451 (25,4%)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111/691 (16,1%)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&lt;0,0001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503440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Delta (n=259)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39/183 (21,3%)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8/76 (10,5%)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0,0610</a:t>
                      </a:r>
                      <a:r>
                        <a:rPr lang="en-US" sz="1800" baseline="30000">
                          <a:effectLst/>
                        </a:rPr>
                        <a:t> C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282515375"/>
                  </a:ext>
                </a:extLst>
              </a:tr>
              <a:tr h="30711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Ômicron (n=425)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32/249 (12,9%)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>
                          <a:effectLst/>
                        </a:rPr>
                        <a:t>10/176 (5,7%)</a:t>
                      </a:r>
                      <a:endParaRPr lang="pt-BR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800" dirty="0">
                          <a:effectLst/>
                        </a:rPr>
                        <a:t>0,0229</a:t>
                      </a:r>
                      <a:r>
                        <a:rPr lang="en-US" sz="1800" baseline="30000" dirty="0">
                          <a:effectLst/>
                        </a:rPr>
                        <a:t>C</a:t>
                      </a:r>
                      <a:endParaRPr lang="pt-B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9583" marR="59583" marT="0" marB="0" anchor="ctr"/>
                </a:tc>
                <a:extLst>
                  <a:ext uri="{0D108BD9-81ED-4DB2-BD59-A6C34878D82A}">
                    <a16:rowId xmlns:a16="http://schemas.microsoft.com/office/drawing/2014/main" val="3029361592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F5E2E92A-DE72-6632-3113-824DEFC88CA8}"/>
              </a:ext>
            </a:extLst>
          </p:cNvPr>
          <p:cNvSpPr/>
          <p:nvPr/>
        </p:nvSpPr>
        <p:spPr>
          <a:xfrm>
            <a:off x="2438400" y="2069088"/>
            <a:ext cx="9642664" cy="386584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002B18B-FA17-9190-3CFE-0702AFFFF5FA}"/>
              </a:ext>
            </a:extLst>
          </p:cNvPr>
          <p:cNvSpPr/>
          <p:nvPr/>
        </p:nvSpPr>
        <p:spPr>
          <a:xfrm>
            <a:off x="2438400" y="5739895"/>
            <a:ext cx="9612184" cy="38658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6B717D8-CAE8-2D14-68D0-70DC7398BB46}"/>
              </a:ext>
            </a:extLst>
          </p:cNvPr>
          <p:cNvSpPr/>
          <p:nvPr/>
        </p:nvSpPr>
        <p:spPr>
          <a:xfrm>
            <a:off x="2438400" y="2683562"/>
            <a:ext cx="9612184" cy="32223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ADC3E73-39E3-4029-78BD-C24B5980BA46}"/>
              </a:ext>
            </a:extLst>
          </p:cNvPr>
          <p:cNvSpPr/>
          <p:nvPr/>
        </p:nvSpPr>
        <p:spPr>
          <a:xfrm>
            <a:off x="2438400" y="4232702"/>
            <a:ext cx="9642664" cy="128417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9470C44-BCA5-F2EA-BCAA-8A4D1DBAF563}"/>
              </a:ext>
            </a:extLst>
          </p:cNvPr>
          <p:cNvSpPr/>
          <p:nvPr/>
        </p:nvSpPr>
        <p:spPr>
          <a:xfrm>
            <a:off x="2438400" y="6429375"/>
            <a:ext cx="9612184" cy="270558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AE572EF-BB8D-676A-F8BA-2D4E0A00E624}"/>
              </a:ext>
            </a:extLst>
          </p:cNvPr>
          <p:cNvSpPr/>
          <p:nvPr/>
        </p:nvSpPr>
        <p:spPr>
          <a:xfrm>
            <a:off x="2423160" y="3013458"/>
            <a:ext cx="9642664" cy="57908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FB855BE-62BE-3100-0D65-E867418B9AD9}"/>
              </a:ext>
            </a:extLst>
          </p:cNvPr>
          <p:cNvSpPr/>
          <p:nvPr/>
        </p:nvSpPr>
        <p:spPr>
          <a:xfrm>
            <a:off x="2423160" y="3876317"/>
            <a:ext cx="9642664" cy="351679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3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4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B1F3B0A-0D30-3ECF-4961-5BCBD3EA9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501756"/>
              </p:ext>
            </p:extLst>
          </p:nvPr>
        </p:nvGraphicFramePr>
        <p:xfrm>
          <a:off x="104273" y="1345405"/>
          <a:ext cx="11983453" cy="535923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4173801543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132251764"/>
                    </a:ext>
                  </a:extLst>
                </a:gridCol>
                <a:gridCol w="1925052">
                  <a:extLst>
                    <a:ext uri="{9D8B030D-6E8A-4147-A177-3AD203B41FA5}">
                      <a16:colId xmlns:a16="http://schemas.microsoft.com/office/drawing/2014/main" val="1895881071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4109106785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val="2666426209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1556213157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4005623114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1896522854"/>
                    </a:ext>
                  </a:extLst>
                </a:gridCol>
              </a:tblGrid>
              <a:tr h="197498"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Sinais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vacinadas</a:t>
                      </a:r>
                      <a:endParaRPr lang="pt-BR" sz="14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Vacinadas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ao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dose)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419130"/>
                  </a:ext>
                </a:extLst>
              </a:tr>
              <a:tr h="745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405890"/>
                  </a:ext>
                </a:extLst>
              </a:tr>
              <a:tr h="3680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Febre</a:t>
                      </a:r>
                      <a:endParaRPr lang="pt-BR" sz="14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(n=4.150)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2.283/3.345 (68,3%)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500/805 (62,1%)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(0,65–0,90)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4084671137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(n=2.839)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1.283/1.995 (64,3%)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241/459 (52,5%)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0,61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(0,50–0,76)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204/321 (63,6%)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32/64 (50,0%)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0,57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(0,32–1,02)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2923552170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(n=529)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131/206 (63,6%)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30/47 (63,8%)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1,01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(0,50–2,09)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146/237 (61,6%)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20/39 (51,3%)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(0,31–1,38)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3263000422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(n=881)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108/190 (56,8%)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28/66 (42,4%)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(0,30–1,02)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244/491 (49,7%)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40/134 (29,9%)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0,43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(0,28–0,66)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352780890"/>
                  </a:ext>
                </a:extLst>
              </a:tr>
              <a:tr h="3680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Tosse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(n=4.272)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2.674/3.454 (77,4%)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576/818 (70,4%)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0,69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(0,58–0,83)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189655553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(n=2.952)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1.689/2.079 (81,2%)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335/473 (70,8%)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(0,44–0,71)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273/331 (82,5%)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51/69 (73,9%)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0,60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(0,32–1,17)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3946348764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(n=568)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175/223 (78,5%)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40/52 (76,9%)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0,91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(0,43–2,06)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194/252 (77,0%)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28/41 (68,3%)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0,64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(0,30–1,45)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516232570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(n=953)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140/205 (68,3%)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43/68 (63,2%)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0,80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(0,43–1,49)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359/529 (67,9%)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96/151 (63,6%)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0,83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(0,56–1,23)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606319013"/>
                  </a:ext>
                </a:extLst>
              </a:tr>
              <a:tr h="3680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Dor</a:t>
                      </a:r>
                      <a:r>
                        <a:rPr lang="en-GB" sz="14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de </a:t>
                      </a: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garganta</a:t>
                      </a:r>
                      <a:endParaRPr lang="pt-BR" sz="14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(n=3.656)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825/2,960 (27,9%)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182/696 (26,1%)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(0,76–1,11)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018292880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(n=2.567)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488/1,810 (27,0%)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96/414 (23,2%)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(0,63–1,06)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71/281 (25,3%)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13/62 (21,0%)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0,79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(0,37–1,58)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1343781721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(n=486)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48/186 (25,8%)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8/45 (17,8%)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(0,23–1,48)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69/222 (31,1%)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9/33 (27,3%)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0,83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(0,32–1,97)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2058350448"/>
                  </a:ext>
                </a:extLst>
              </a:tr>
              <a:tr h="368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(n=833)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70/182 (38,5%)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15/58 (25,9%)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(0,27–1,12)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177/462 (38,3%)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40/131 (30,5%)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0,71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(0,45–1,09)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/>
                </a:tc>
                <a:extLst>
                  <a:ext uri="{0D108BD9-81ED-4DB2-BD59-A6C34878D82A}">
                    <a16:rowId xmlns:a16="http://schemas.microsoft.com/office/drawing/2014/main" val="2886110564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E76063-73F4-5FE4-E32C-A5EC54E91AC9}"/>
              </a:ext>
            </a:extLst>
          </p:cNvPr>
          <p:cNvSpPr txBox="1"/>
          <p:nvPr/>
        </p:nvSpPr>
        <p:spPr>
          <a:xfrm>
            <a:off x="675788" y="827772"/>
            <a:ext cx="1121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Sinais e sintomas de COVID-19 em gestantes e puérperas 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A93D47F-D044-EA4E-6EC7-1D5D0466629B}"/>
              </a:ext>
            </a:extLst>
          </p:cNvPr>
          <p:cNvSpPr/>
          <p:nvPr/>
        </p:nvSpPr>
        <p:spPr>
          <a:xfrm>
            <a:off x="10603832" y="3317805"/>
            <a:ext cx="1483894" cy="51625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2DDBBD8-5BC4-DC21-B847-14B7B9B0386C}"/>
              </a:ext>
            </a:extLst>
          </p:cNvPr>
          <p:cNvSpPr/>
          <p:nvPr/>
        </p:nvSpPr>
        <p:spPr>
          <a:xfrm>
            <a:off x="6169816" y="3721680"/>
            <a:ext cx="1558993" cy="786151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DDA57D9-0C5D-8B5F-426E-B0F4003E9890}"/>
              </a:ext>
            </a:extLst>
          </p:cNvPr>
          <p:cNvSpPr/>
          <p:nvPr/>
        </p:nvSpPr>
        <p:spPr>
          <a:xfrm>
            <a:off x="6169816" y="2261937"/>
            <a:ext cx="1558993" cy="727410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0242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E76063-73F4-5FE4-E32C-A5EC54E91AC9}"/>
              </a:ext>
            </a:extLst>
          </p:cNvPr>
          <p:cNvSpPr txBox="1"/>
          <p:nvPr/>
        </p:nvSpPr>
        <p:spPr>
          <a:xfrm>
            <a:off x="675788" y="827772"/>
            <a:ext cx="1121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Sinais e sintomas de COVID-19 em gestantes e puérperas 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1EDA131-48C8-792F-8AEB-18CBCF3BD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12051"/>
              </p:ext>
            </p:extLst>
          </p:nvPr>
        </p:nvGraphicFramePr>
        <p:xfrm>
          <a:off x="64623" y="2195635"/>
          <a:ext cx="11984475" cy="45090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3908856164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2709853664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1500111541"/>
                    </a:ext>
                  </a:extLst>
                </a:gridCol>
                <a:gridCol w="1508400">
                  <a:extLst>
                    <a:ext uri="{9D8B030D-6E8A-4147-A177-3AD203B41FA5}">
                      <a16:colId xmlns:a16="http://schemas.microsoft.com/office/drawing/2014/main" val="216997277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2516952738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531846132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3042730809"/>
                    </a:ext>
                  </a:extLst>
                </a:gridCol>
                <a:gridCol w="1501200">
                  <a:extLst>
                    <a:ext uri="{9D8B030D-6E8A-4147-A177-3AD203B41FA5}">
                      <a16:colId xmlns:a16="http://schemas.microsoft.com/office/drawing/2014/main" val="2719093861"/>
                    </a:ext>
                  </a:extLst>
                </a:gridCol>
              </a:tblGrid>
              <a:tr h="37575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Dispneia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(n=4.086)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2.024/3.305 (61,2%)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467/781 (59,8%)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0,94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(0,80–1,11)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121243437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(n=2.913)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1.493/2.051 (72,8%)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314/470 (66,8%)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0,75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(0,60–0,94)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231/326 (70,9%)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44/66 (66,7%)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(0,45–1,52)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658456001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(n=545)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149/216 (69,0%)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36/51 (70,6%)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1,08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(0,53–2,27)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147/238 (61,8%)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20/40 (50,0%)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0,62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(0,29–1,29)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291368301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(n=818)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58/174 (33,3%)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16/61 (26,2%)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0,71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(0,35–1,42)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117/443 (26,4%)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52/140 (37,1%)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1,64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(1,07–2,50)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054364893"/>
                  </a:ext>
                </a:extLst>
              </a:tr>
              <a:tr h="37575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1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Desconforto</a:t>
                      </a:r>
                      <a:r>
                        <a:rPr lang="en-GB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1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respiratório</a:t>
                      </a:r>
                      <a:endParaRPr lang="pt-BR" sz="11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1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1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(n=3.882)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1.565/3.123 (50,1%)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413/759 (54,4%)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1,19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(1,01–1,39)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87278477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(n=2.762)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1.143/1.944 (58,8%)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267/448 (59,6%)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1,03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(0,83 -1,28)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168/303 (55,4%)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35/67 (52,2%)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0,88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(0,50–1,55)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19683784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(n=510)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113/203 (55,7%)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22/47 (46,8%)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0,70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(0,35–1,39)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105/222 (47,3%)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11/38 (28,9%)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(0,19–1,00)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760797917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(n=807)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42/170 (24,7%)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14/60 (23,3%)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0,92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(0,43–1,92)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127/438 (29,0%)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42/139 (30,2%)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(0,68–1,63)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489559704"/>
                  </a:ext>
                </a:extLst>
              </a:tr>
              <a:tr h="37575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3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SpO</a:t>
                      </a:r>
                      <a:r>
                        <a:rPr lang="en-GB" sz="1300" b="1" baseline="-250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r>
                        <a:rPr lang="en-GB" sz="13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&lt;95%</a:t>
                      </a:r>
                      <a:endParaRPr lang="pt-BR" sz="13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(n=3.780)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1.020/3.043 (33,5%)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340/737 (46,1%)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1,70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(1,44–2,00)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158194876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(n=2.780)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1.120/1.964 (57,0%)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264/451 (58,5%)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(0,86–1,32)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163/299 (54,5%)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34/66 (51,5%)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0,89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(0,50–1,57)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564544939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(n=517)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112/205 (54,6%)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32/47 (68,1%)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1,77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(0,86–3,74)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93/227 (41,0%)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17/38 (44,7%)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1,16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(0,55–2,46)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044607643"/>
                  </a:ext>
                </a:extLst>
              </a:tr>
              <a:tr h="37575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 (n=783)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31/170 (18,2%)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12/57 (21,1%)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1,19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(0,51–2,63)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67/426 (15,7%)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35/130 (26,9%)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1,97</a:t>
                      </a:r>
                      <a:r>
                        <a:rPr lang="pt-BR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(1,20–3,22)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58175441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211D3B-0C0E-FE89-1ADF-AE569836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675844"/>
              </p:ext>
            </p:extLst>
          </p:nvPr>
        </p:nvGraphicFramePr>
        <p:xfrm>
          <a:off x="67131" y="1263422"/>
          <a:ext cx="11983453" cy="94323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358337372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95898642"/>
                    </a:ext>
                  </a:extLst>
                </a:gridCol>
                <a:gridCol w="1925052">
                  <a:extLst>
                    <a:ext uri="{9D8B030D-6E8A-4147-A177-3AD203B41FA5}">
                      <a16:colId xmlns:a16="http://schemas.microsoft.com/office/drawing/2014/main" val="2399493663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3236471004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val="3531240231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354449934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3790524605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3431835428"/>
                    </a:ext>
                  </a:extLst>
                </a:gridCol>
              </a:tblGrid>
              <a:tr h="197498"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Sinais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vacinadas</a:t>
                      </a:r>
                      <a:endParaRPr lang="pt-BR" sz="14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Vacinadas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ao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dose)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75738"/>
                  </a:ext>
                </a:extLst>
              </a:tr>
              <a:tr h="745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958624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CEAF5276-C018-8395-5183-2D205474F692}"/>
              </a:ext>
            </a:extLst>
          </p:cNvPr>
          <p:cNvSpPr/>
          <p:nvPr/>
        </p:nvSpPr>
        <p:spPr>
          <a:xfrm>
            <a:off x="6188866" y="2552859"/>
            <a:ext cx="1558993" cy="342901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85B5614-1CD8-EE04-FB1D-62D436DD877E}"/>
              </a:ext>
            </a:extLst>
          </p:cNvPr>
          <p:cNvSpPr/>
          <p:nvPr/>
        </p:nvSpPr>
        <p:spPr>
          <a:xfrm>
            <a:off x="10568842" y="3305524"/>
            <a:ext cx="1480256" cy="329106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2882203-ACAC-E0FC-815E-28B893C53183}"/>
              </a:ext>
            </a:extLst>
          </p:cNvPr>
          <p:cNvSpPr/>
          <p:nvPr/>
        </p:nvSpPr>
        <p:spPr>
          <a:xfrm>
            <a:off x="6172824" y="5214721"/>
            <a:ext cx="1596227" cy="332427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BB26F9F-382E-303D-31CA-B8ACF3845CB5}"/>
              </a:ext>
            </a:extLst>
          </p:cNvPr>
          <p:cNvSpPr/>
          <p:nvPr/>
        </p:nvSpPr>
        <p:spPr>
          <a:xfrm>
            <a:off x="6151632" y="3723859"/>
            <a:ext cx="1596227" cy="333375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0F6786D7-A4AC-C7CF-99A8-6ED5418ED46A}"/>
              </a:ext>
            </a:extLst>
          </p:cNvPr>
          <p:cNvSpPr/>
          <p:nvPr/>
        </p:nvSpPr>
        <p:spPr>
          <a:xfrm>
            <a:off x="10584884" y="6332145"/>
            <a:ext cx="1464214" cy="329106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743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E76063-73F4-5FE4-E32C-A5EC54E91AC9}"/>
              </a:ext>
            </a:extLst>
          </p:cNvPr>
          <p:cNvSpPr txBox="1"/>
          <p:nvPr/>
        </p:nvSpPr>
        <p:spPr>
          <a:xfrm>
            <a:off x="675788" y="827772"/>
            <a:ext cx="1121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Sinais e sintomas de COVID-19 em gestantes e puérperas 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211D3B-0C0E-FE89-1ADF-AE5698369FB6}"/>
              </a:ext>
            </a:extLst>
          </p:cNvPr>
          <p:cNvGraphicFramePr>
            <a:graphicFrameLocks noGrp="1"/>
          </p:cNvGraphicFramePr>
          <p:nvPr/>
        </p:nvGraphicFramePr>
        <p:xfrm>
          <a:off x="67131" y="1263422"/>
          <a:ext cx="11983453" cy="94323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358337372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95898642"/>
                    </a:ext>
                  </a:extLst>
                </a:gridCol>
                <a:gridCol w="1925052">
                  <a:extLst>
                    <a:ext uri="{9D8B030D-6E8A-4147-A177-3AD203B41FA5}">
                      <a16:colId xmlns:a16="http://schemas.microsoft.com/office/drawing/2014/main" val="2399493663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3236471004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val="3531240231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354449934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3790524605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3431835428"/>
                    </a:ext>
                  </a:extLst>
                </a:gridCol>
              </a:tblGrid>
              <a:tr h="197498"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Sinais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vacinadas</a:t>
                      </a:r>
                      <a:endParaRPr lang="pt-BR" sz="14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Vacinadas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ao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dose)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75738"/>
                  </a:ext>
                </a:extLst>
              </a:tr>
              <a:tr h="745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958624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0B24FC29-6407-F6A6-EB0B-2EB0539E7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80874"/>
              </p:ext>
            </p:extLst>
          </p:nvPr>
        </p:nvGraphicFramePr>
        <p:xfrm>
          <a:off x="67131" y="2226116"/>
          <a:ext cx="11988000" cy="4492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210240054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4289527378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862648233"/>
                    </a:ext>
                  </a:extLst>
                </a:gridCol>
                <a:gridCol w="1508400">
                  <a:extLst>
                    <a:ext uri="{9D8B030D-6E8A-4147-A177-3AD203B41FA5}">
                      <a16:colId xmlns:a16="http://schemas.microsoft.com/office/drawing/2014/main" val="4261251054"/>
                    </a:ext>
                  </a:extLst>
                </a:gridCol>
                <a:gridCol w="1573200">
                  <a:extLst>
                    <a:ext uri="{9D8B030D-6E8A-4147-A177-3AD203B41FA5}">
                      <a16:colId xmlns:a16="http://schemas.microsoft.com/office/drawing/2014/main" val="999404836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565016243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1654162904"/>
                    </a:ext>
                  </a:extLst>
                </a:gridCol>
                <a:gridCol w="1501200">
                  <a:extLst>
                    <a:ext uri="{9D8B030D-6E8A-4147-A177-3AD203B41FA5}">
                      <a16:colId xmlns:a16="http://schemas.microsoft.com/office/drawing/2014/main" val="618718034"/>
                    </a:ext>
                  </a:extLst>
                </a:gridCol>
              </a:tblGrid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Diarreia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(n=3.539)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404/2.879 (14,0%)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74/660 (11,2%)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(0,58–1,01)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83481212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(n=2.501)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220/1.761 (12,5%)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37/406 (9,1%)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0,70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(0,47–1,02)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25/271 (9,2%)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7/63 (11,1%)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(0,43–3,11)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71134832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(n=472)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17/183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(9,3%)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5/44 (11,4%)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1,25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(0,34–3,82)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22/212 (10,4%)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1/33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(3,0%)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(0,01–1,80)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69438610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(n=583)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13/167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(7,8%)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2/56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(3,6%)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0,44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(0,05–2,04)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22/416 (5,3%)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7/122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(5,7%)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1,09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(0,38–2,73)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237961462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Vômito</a:t>
                      </a:r>
                      <a:endParaRPr lang="pt-BR" sz="14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(n=3.539)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399/2.884 (13,8%)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46/655 (7,0%)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(0,33–0,65)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690077201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(n=2.510)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249/1.771 (14,1%)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30/407 (7,4%)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0,49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(0,32–0,73)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35/271 (12,9%)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7/61 (11,5%)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(0,31–2,14)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98254487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(n=470)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21/182 (11,5%)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1/44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(2,3%)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0,18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(0,00–1,18)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24/211 (11,4%)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2/33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(6,1%)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0,50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(0,06–2,21)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934674671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(n=770)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24/170 (14,1%)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2/55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(3,6%)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0,23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(0,03–0,98)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54/423 (12,8%)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6/122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(4,9%)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0,35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(0,12–0,85)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699343335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350" b="1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Dor</a:t>
                      </a:r>
                      <a:r>
                        <a:rPr lang="en-GB" sz="135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abdominal</a:t>
                      </a:r>
                      <a:endParaRPr lang="pt-BR" sz="135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35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35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Original (n=1.886)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159/1.562 (10,2%)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26/324 (8,0%)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0,77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(0,48–1,20)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-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161275861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Gama (n=2.476)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177/1.750 (10,1%)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35/401 (8,7%)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0,85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(0,56–1,25)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29/263 (11,0%)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3/62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(4,8%)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0,41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(0,08–1,40)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217445504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Delta (n=466)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23/181 (12,7%)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2/44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(4,5%)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0,33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(0,04–1,42)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21/208 (10,1%)</a:t>
                      </a: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4/33 (12,1%)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1,23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(0,29–4,02)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096075257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 err="1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Ômicron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(n=761)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18/168 (10,7%)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3/55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(5,5%)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0,48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(0,09–1,75)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56/415 (13,5%)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9/123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(7,3%)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1300"/>
                        </a:lnSpc>
                      </a:pP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0,51</a:t>
                      </a: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kern="1200" dirty="0">
                          <a:solidFill>
                            <a:schemeClr val="dk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(0,21–1,07)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521740829"/>
                  </a:ext>
                </a:extLst>
              </a:tr>
            </a:tbl>
          </a:graphicData>
        </a:graphic>
      </p:graphicFrame>
      <p:sp>
        <p:nvSpPr>
          <p:cNvPr id="13" name="Retângulo 12">
            <a:extLst>
              <a:ext uri="{FF2B5EF4-FFF2-40B4-BE49-F238E27FC236}">
                <a16:creationId xmlns:a16="http://schemas.microsoft.com/office/drawing/2014/main" id="{EE06BDAA-9A16-741A-4145-33D60E7E633D}"/>
              </a:ext>
            </a:extLst>
          </p:cNvPr>
          <p:cNvSpPr/>
          <p:nvPr/>
        </p:nvSpPr>
        <p:spPr>
          <a:xfrm>
            <a:off x="6180208" y="3765885"/>
            <a:ext cx="1588378" cy="657726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883758F-5115-45E6-5226-EF3577FA8EE1}"/>
              </a:ext>
            </a:extLst>
          </p:cNvPr>
          <p:cNvSpPr/>
          <p:nvPr/>
        </p:nvSpPr>
        <p:spPr>
          <a:xfrm>
            <a:off x="6180208" y="4863354"/>
            <a:ext cx="1588378" cy="332427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7105E69-32CA-1AEA-B976-F9647CA877AB}"/>
              </a:ext>
            </a:extLst>
          </p:cNvPr>
          <p:cNvSpPr/>
          <p:nvPr/>
        </p:nvSpPr>
        <p:spPr>
          <a:xfrm>
            <a:off x="10539663" y="4849490"/>
            <a:ext cx="1510921" cy="352175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481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E76063-73F4-5FE4-E32C-A5EC54E91AC9}"/>
              </a:ext>
            </a:extLst>
          </p:cNvPr>
          <p:cNvSpPr txBox="1"/>
          <p:nvPr/>
        </p:nvSpPr>
        <p:spPr>
          <a:xfrm>
            <a:off x="675788" y="827772"/>
            <a:ext cx="1121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2. Sinais e sintomas de COVID-19 em gestantes e puérperas 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211D3B-0C0E-FE89-1ADF-AE5698369FB6}"/>
              </a:ext>
            </a:extLst>
          </p:cNvPr>
          <p:cNvGraphicFramePr>
            <a:graphicFrameLocks noGrp="1"/>
          </p:cNvGraphicFramePr>
          <p:nvPr/>
        </p:nvGraphicFramePr>
        <p:xfrm>
          <a:off x="67131" y="1263422"/>
          <a:ext cx="11983453" cy="94323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358337372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95898642"/>
                    </a:ext>
                  </a:extLst>
                </a:gridCol>
                <a:gridCol w="1925052">
                  <a:extLst>
                    <a:ext uri="{9D8B030D-6E8A-4147-A177-3AD203B41FA5}">
                      <a16:colId xmlns:a16="http://schemas.microsoft.com/office/drawing/2014/main" val="2399493663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3236471004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val="3531240231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354449934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3790524605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3431835428"/>
                    </a:ext>
                  </a:extLst>
                </a:gridCol>
              </a:tblGrid>
              <a:tr h="197498"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Sinais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sintomas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vacinadas</a:t>
                      </a:r>
                      <a:endParaRPr lang="pt-BR" sz="14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Vacinadas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ao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dose)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75738"/>
                  </a:ext>
                </a:extLst>
              </a:tr>
              <a:tr h="745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95862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207608A-294A-88DA-0545-546091672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65946"/>
              </p:ext>
            </p:extLst>
          </p:nvPr>
        </p:nvGraphicFramePr>
        <p:xfrm>
          <a:off x="66156" y="2070002"/>
          <a:ext cx="11987029" cy="4492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2514046866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3383259289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1929819069"/>
                    </a:ext>
                  </a:extLst>
                </a:gridCol>
                <a:gridCol w="1508400">
                  <a:extLst>
                    <a:ext uri="{9D8B030D-6E8A-4147-A177-3AD203B41FA5}">
                      <a16:colId xmlns:a16="http://schemas.microsoft.com/office/drawing/2014/main" val="903940626"/>
                    </a:ext>
                  </a:extLst>
                </a:gridCol>
                <a:gridCol w="1572229">
                  <a:extLst>
                    <a:ext uri="{9D8B030D-6E8A-4147-A177-3AD203B41FA5}">
                      <a16:colId xmlns:a16="http://schemas.microsoft.com/office/drawing/2014/main" val="3896690635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1807173859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702564712"/>
                    </a:ext>
                  </a:extLst>
                </a:gridCol>
                <a:gridCol w="1501200">
                  <a:extLst>
                    <a:ext uri="{9D8B030D-6E8A-4147-A177-3AD203B41FA5}">
                      <a16:colId xmlns:a16="http://schemas.microsoft.com/office/drawing/2014/main" val="2607463788"/>
                    </a:ext>
                  </a:extLst>
                </a:gridCol>
              </a:tblGrid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effectLst/>
                        </a:rPr>
                        <a:t>Fadiga</a:t>
                      </a:r>
                      <a:endParaRPr lang="pt-BR" sz="1400" b="1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Original (n=1.933)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394/1.595 (24,7%)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71/338 (21,0%)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0,81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(0,60–1,08)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711190004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Gama (n=2.576)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640/1.820 (35,2%)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127/411 (30,9%)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0,82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(0,65–1,04)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113/279 (40,5%)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21/66 (31,8%)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(0,37–1,25)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329223597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Delta (n=478)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52/187 (27,8%)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17/45 (37,8%)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1,57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(0,74–3,27)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62/213 (29,1%)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7/33 (21,2%)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0,66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(0,23–1,66)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727117794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(n=768)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38/168 (22,6%)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9/58 (15,5%)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0,63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(0,25–1,45)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75/417 (18,0%)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24/125 (19,2%)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1,08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(0,62–1,84)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065702866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</a:rPr>
                        <a:t>Anosmia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Original (n=1.984)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442/1.636 (27,0%)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78/348 (22,4%)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0,78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(0,58–1,03)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2285411600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Gama (n=2.517)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373/1.778 (21,0%)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55/401 (13,7%)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0,60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(0,43–0,82)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59/275 (21,5%)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10/63 (15,9%)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(0,30–1,48)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778116624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Delta (n=468)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37/180 (20,6%)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4/44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(9,1%)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0,39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(0,09–1,18)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44/210 (21,0%)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6/34 (17,6%)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0,81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(0,26–2,16)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323898835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(n=748)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7/164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(4,3%)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2/54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(3,7%)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0,86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(0,08–4,73)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14/407 (3,4%)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2/123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(1,6%)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0,46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(0,05–2,07)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970352123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</a:rPr>
                        <a:t>Ageusia</a:t>
                      </a:r>
                      <a:endParaRPr lang="pt-BR" sz="1400" b="1" dirty="0">
                        <a:effectLst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effectLst/>
                        </a:rPr>
                        <a:t> </a:t>
                      </a:r>
                      <a:endParaRPr lang="pt-BR" sz="1400" b="1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Original (n=1.958)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400/1.615 (24,8%)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66/343 (19,2%)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0,72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(0,53–0,97)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1926923510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Gama (n=2.517)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332/1.777 (18,7%)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55/403 (13,6%)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0,69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(0,50–0,94)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64/276 (23,2%)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8/61 (13,1%)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0,50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(0,20–1,13)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82176832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Delta (n=468)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37/178 (20,8%)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5/44 (11,4%)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0,49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(0,14–1,37)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42/211 (19,9%)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7/35 (20,0%)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1,01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(0,35–2,57)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4160492684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(n=746)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7/163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(4,3%)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1/54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(1,9%)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0,42 (0,01–3,41)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18/406 (4,4%)</a:t>
                      </a:r>
                      <a:endParaRPr lang="pt-BR" sz="140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3/123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(2,4%)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0,54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(0,10–1,89)</a:t>
                      </a:r>
                      <a:endParaRPr lang="pt-BR" sz="1400" dirty="0">
                        <a:solidFill>
                          <a:srgbClr val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3975" marR="53975" marT="0" marB="0" anchor="ctr"/>
                </a:tc>
                <a:extLst>
                  <a:ext uri="{0D108BD9-81ED-4DB2-BD59-A6C34878D82A}">
                    <a16:rowId xmlns:a16="http://schemas.microsoft.com/office/drawing/2014/main" val="384923154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BAC9945D-7905-EAA4-0F23-020E3A33C972}"/>
              </a:ext>
            </a:extLst>
          </p:cNvPr>
          <p:cNvSpPr/>
          <p:nvPr/>
        </p:nvSpPr>
        <p:spPr>
          <a:xfrm>
            <a:off x="6112042" y="3959950"/>
            <a:ext cx="1588378" cy="332711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7EA7521-5E27-A1EC-3549-11C90D4FA7E7}"/>
              </a:ext>
            </a:extLst>
          </p:cNvPr>
          <p:cNvSpPr/>
          <p:nvPr/>
        </p:nvSpPr>
        <p:spPr>
          <a:xfrm>
            <a:off x="6112042" y="5122522"/>
            <a:ext cx="1588378" cy="664560"/>
          </a:xfrm>
          <a:prstGeom prst="rect">
            <a:avLst/>
          </a:prstGeom>
          <a:solidFill>
            <a:srgbClr val="00B050">
              <a:alpha val="20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099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BC1D-D0B1-7C1A-9D95-CDD92CF2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10058400" cy="13716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Resultados – artigo 2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E26892-A84C-0548-79B2-EBD096D7C3A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61107" y="24946"/>
            <a:ext cx="889477" cy="907267"/>
          </a:xfrm>
          <a:prstGeom prst="rect">
            <a:avLst/>
          </a:prstGeom>
        </p:spPr>
      </p:pic>
      <p:pic>
        <p:nvPicPr>
          <p:cNvPr id="10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2848120F-4891-255E-D4EE-43DC458A0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744" y="110742"/>
            <a:ext cx="1303531" cy="7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ogotipo – Faculdade de Medicina – USP Imagens">
            <a:extLst>
              <a:ext uri="{FF2B5EF4-FFF2-40B4-BE49-F238E27FC236}">
                <a16:creationId xmlns:a16="http://schemas.microsoft.com/office/drawing/2014/main" id="{9336B058-29BA-F28D-2704-1E762F030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713" y="153362"/>
            <a:ext cx="1362394" cy="6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E76063-73F4-5FE4-E32C-A5EC54E91AC9}"/>
              </a:ext>
            </a:extLst>
          </p:cNvPr>
          <p:cNvSpPr txBox="1"/>
          <p:nvPr/>
        </p:nvSpPr>
        <p:spPr>
          <a:xfrm>
            <a:off x="675788" y="827772"/>
            <a:ext cx="11211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Tabela 3. Desfechos de gestantes e puérperas com COVID-19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9211D3B-0C0E-FE89-1ADF-AE5698369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92634"/>
              </p:ext>
            </p:extLst>
          </p:nvPr>
        </p:nvGraphicFramePr>
        <p:xfrm>
          <a:off x="67131" y="1263422"/>
          <a:ext cx="11983453" cy="94323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695">
                  <a:extLst>
                    <a:ext uri="{9D8B030D-6E8A-4147-A177-3AD203B41FA5}">
                      <a16:colId xmlns:a16="http://schemas.microsoft.com/office/drawing/2014/main" val="358337372"/>
                    </a:ext>
                  </a:extLst>
                </a:gridCol>
                <a:gridCol w="1636295">
                  <a:extLst>
                    <a:ext uri="{9D8B030D-6E8A-4147-A177-3AD203B41FA5}">
                      <a16:colId xmlns:a16="http://schemas.microsoft.com/office/drawing/2014/main" val="2095898642"/>
                    </a:ext>
                  </a:extLst>
                </a:gridCol>
                <a:gridCol w="1925052">
                  <a:extLst>
                    <a:ext uri="{9D8B030D-6E8A-4147-A177-3AD203B41FA5}">
                      <a16:colId xmlns:a16="http://schemas.microsoft.com/office/drawing/2014/main" val="2399493663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3236471004"/>
                    </a:ext>
                  </a:extLst>
                </a:gridCol>
                <a:gridCol w="1572126">
                  <a:extLst>
                    <a:ext uri="{9D8B030D-6E8A-4147-A177-3AD203B41FA5}">
                      <a16:colId xmlns:a16="http://schemas.microsoft.com/office/drawing/2014/main" val="3531240231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354449934"/>
                    </a:ext>
                  </a:extLst>
                </a:gridCol>
                <a:gridCol w="1339516">
                  <a:extLst>
                    <a:ext uri="{9D8B030D-6E8A-4147-A177-3AD203B41FA5}">
                      <a16:colId xmlns:a16="http://schemas.microsoft.com/office/drawing/2014/main" val="3790524605"/>
                    </a:ext>
                  </a:extLst>
                </a:gridCol>
                <a:gridCol w="1499937">
                  <a:extLst>
                    <a:ext uri="{9D8B030D-6E8A-4147-A177-3AD203B41FA5}">
                      <a16:colId xmlns:a16="http://schemas.microsoft.com/office/drawing/2014/main" val="3431835428"/>
                    </a:ext>
                  </a:extLst>
                </a:gridCol>
              </a:tblGrid>
              <a:tr h="197498"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Desfecho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Variantes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Não vacinadas</a:t>
                      </a:r>
                      <a:endParaRPr lang="pt-BR" sz="1400" b="1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Vacinadas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ao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menos</a:t>
                      </a: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dose)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75738"/>
                  </a:ext>
                </a:extLst>
              </a:tr>
              <a:tr h="745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Gestantes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  <a:endParaRPr lang="pt-BR" sz="14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Puérperas </a:t>
                      </a:r>
                      <a:r>
                        <a:rPr lang="pt-BR" sz="1400" b="1" dirty="0" err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vs</a:t>
                      </a: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Gestantes </a:t>
                      </a:r>
                    </a:p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OR (95% IC)</a:t>
                      </a:r>
                    </a:p>
                  </a:txBody>
                  <a:tcPr marL="51855" marR="51855" marT="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958624"/>
                  </a:ext>
                </a:extLst>
              </a:tr>
            </a:tbl>
          </a:graphicData>
        </a:graphic>
      </p:graphicFrame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45DB5B70-E43A-3539-C57D-46AC5D5F5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76482"/>
              </p:ext>
            </p:extLst>
          </p:nvPr>
        </p:nvGraphicFramePr>
        <p:xfrm>
          <a:off x="67131" y="2215825"/>
          <a:ext cx="11988000" cy="4492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026000">
                  <a:extLst>
                    <a:ext uri="{9D8B030D-6E8A-4147-A177-3AD203B41FA5}">
                      <a16:colId xmlns:a16="http://schemas.microsoft.com/office/drawing/2014/main" val="1456178288"/>
                    </a:ext>
                  </a:extLst>
                </a:gridCol>
                <a:gridCol w="1638000">
                  <a:extLst>
                    <a:ext uri="{9D8B030D-6E8A-4147-A177-3AD203B41FA5}">
                      <a16:colId xmlns:a16="http://schemas.microsoft.com/office/drawing/2014/main" val="2622032204"/>
                    </a:ext>
                  </a:extLst>
                </a:gridCol>
                <a:gridCol w="1926000">
                  <a:extLst>
                    <a:ext uri="{9D8B030D-6E8A-4147-A177-3AD203B41FA5}">
                      <a16:colId xmlns:a16="http://schemas.microsoft.com/office/drawing/2014/main" val="316555828"/>
                    </a:ext>
                  </a:extLst>
                </a:gridCol>
                <a:gridCol w="1508400">
                  <a:extLst>
                    <a:ext uri="{9D8B030D-6E8A-4147-A177-3AD203B41FA5}">
                      <a16:colId xmlns:a16="http://schemas.microsoft.com/office/drawing/2014/main" val="3074834268"/>
                    </a:ext>
                  </a:extLst>
                </a:gridCol>
                <a:gridCol w="1573200">
                  <a:extLst>
                    <a:ext uri="{9D8B030D-6E8A-4147-A177-3AD203B41FA5}">
                      <a16:colId xmlns:a16="http://schemas.microsoft.com/office/drawing/2014/main" val="2990937274"/>
                    </a:ext>
                  </a:extLst>
                </a:gridCol>
                <a:gridCol w="1476000">
                  <a:extLst>
                    <a:ext uri="{9D8B030D-6E8A-4147-A177-3AD203B41FA5}">
                      <a16:colId xmlns:a16="http://schemas.microsoft.com/office/drawing/2014/main" val="2409252865"/>
                    </a:ext>
                  </a:extLst>
                </a:gridCol>
                <a:gridCol w="1339200">
                  <a:extLst>
                    <a:ext uri="{9D8B030D-6E8A-4147-A177-3AD203B41FA5}">
                      <a16:colId xmlns:a16="http://schemas.microsoft.com/office/drawing/2014/main" val="3936269014"/>
                    </a:ext>
                  </a:extLst>
                </a:gridCol>
                <a:gridCol w="1501200">
                  <a:extLst>
                    <a:ext uri="{9D8B030D-6E8A-4147-A177-3AD203B41FA5}">
                      <a16:colId xmlns:a16="http://schemas.microsoft.com/office/drawing/2014/main" val="211229080"/>
                    </a:ext>
                  </a:extLst>
                </a:gridCol>
              </a:tblGrid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400" b="1" dirty="0" err="1">
                          <a:effectLst/>
                        </a:rPr>
                        <a:t>Admissão</a:t>
                      </a:r>
                      <a:r>
                        <a:rPr lang="en-GB" sz="1400" b="1" dirty="0">
                          <a:effectLst/>
                        </a:rPr>
                        <a:t> </a:t>
                      </a:r>
                      <a:r>
                        <a:rPr lang="en-GB" sz="1400" b="1" dirty="0" err="1">
                          <a:effectLst/>
                        </a:rPr>
                        <a:t>em</a:t>
                      </a:r>
                      <a:r>
                        <a:rPr lang="en-GB" sz="1400" b="1" dirty="0">
                          <a:effectLst/>
                        </a:rPr>
                        <a:t> UTI</a:t>
                      </a:r>
                      <a:endParaRPr lang="pt-BR" sz="1400" b="1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400" b="1" dirty="0">
                          <a:effectLst/>
                        </a:rPr>
                        <a:t>(n=9.202)</a:t>
                      </a:r>
                      <a:endParaRPr lang="pt-BR" sz="14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Original (n=4.436)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833/3.566 (23,4%)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310/870 (35,6%)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1,82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(1,54–2,13)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945300438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Gama (n=3.051)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795/2.157 (36,9%)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235/490 (48,0%)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1,58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(1,29–1,93)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91/334 (27,2%)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28/70 (40,0%)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1,78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(1,00–3,13)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348183515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Delta (n=579)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90/225 (40,0%)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26/51 (51,0%)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1,56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(0,81–3,01)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75/256 (29,3%)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16/47 (34,0%)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1,24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(0,60–2,51)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1105774792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(n=1.136)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23/257 (8,9%)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18/88 (20,5%)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2,61(1,25–5,38)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59/623 (9,5%)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28/168 (16,7%)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1,91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(1,13–3,17)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2272256809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350" b="1" dirty="0" err="1">
                          <a:effectLst/>
                        </a:rPr>
                        <a:t>Suporte</a:t>
                      </a:r>
                      <a:r>
                        <a:rPr lang="en-GB" sz="1350" b="1" dirty="0">
                          <a:effectLst/>
                        </a:rPr>
                        <a:t> </a:t>
                      </a:r>
                      <a:r>
                        <a:rPr lang="en-GB" sz="1350" b="1" dirty="0" err="1">
                          <a:effectLst/>
                        </a:rPr>
                        <a:t>ventilatório</a:t>
                      </a:r>
                      <a:r>
                        <a:rPr lang="en-GB" sz="1350" b="1" dirty="0">
                          <a:effectLst/>
                        </a:rPr>
                        <a:t> </a:t>
                      </a:r>
                      <a:r>
                        <a:rPr lang="en-GB" sz="1350" b="1" dirty="0" err="1">
                          <a:effectLst/>
                        </a:rPr>
                        <a:t>invasivo</a:t>
                      </a:r>
                      <a:r>
                        <a:rPr lang="en-GB" sz="1350" b="1" dirty="0">
                          <a:effectLst/>
                        </a:rPr>
                        <a:t> (n=8.904)</a:t>
                      </a:r>
                      <a:endParaRPr lang="pt-BR" sz="135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Original (n=4.237)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300/3.389 (8,9%)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172/848 (20,3%)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2,62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(2,13–3,22)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195828887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Gama (n=2.964)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411/2.105 (19,5%)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163/472 (34,5%)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2,17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(1,75–2,70)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39/319 (12,2%)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12/68 (17,6%)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1,54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(0,76–3,12)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520510101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Delta (n=576)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34/225 (15,1%)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11/51 (21,6%)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1,54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(0,72–3,30)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20/254 (7,9%)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4/46 (8,7%)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1,11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(0,36–3,42)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781930958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(n=1.127)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8/252 (3,2%)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8/87 (9,2%)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3,09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(1,12–8,50)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16/619 (2,6%)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12/169 (7,1%)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2,88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(1,34–6,21)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2707822270"/>
                  </a:ext>
                </a:extLst>
              </a:tr>
              <a:tr h="37440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400" b="1" dirty="0" err="1">
                          <a:effectLst/>
                        </a:rPr>
                        <a:t>Óbito</a:t>
                      </a:r>
                      <a:endParaRPr lang="pt-BR" sz="1400" b="1" dirty="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GB" sz="1400" b="1" dirty="0">
                          <a:effectLst/>
                        </a:rPr>
                        <a:t>(n=9.206)</a:t>
                      </a:r>
                      <a:endParaRPr lang="pt-BR" sz="1400" b="1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Original (n=4.449)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231/3.563 (6,5%)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130/886 (14,7%)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2,48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(1,96–3,13)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-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-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1309942712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Gama (n=3.007)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325/2.117 (15,4%)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128/483 (26,5%)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1,99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(1,56–2,53)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22/341 (6,5%)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10/66 (15,2%)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2,58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(1,03–6,06)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244119638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Delta (n=559)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23/222 (10,4%)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8/48 (16,7%)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1,73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(0,62–4,36)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7/243 (2,9%)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1/46 (2,2%)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0,75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(0,02–6,07)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2677670847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Ômicron (n=1.191)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6/267 (2,2%)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2/94 (2,1%)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0,95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(0,09–5,41)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7/659 (1,1%)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>
                          <a:effectLst/>
                        </a:rPr>
                        <a:t>6/171 (3,5%)</a:t>
                      </a:r>
                      <a:endParaRPr lang="pt-BR" sz="140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lang="en-GB" sz="1400" dirty="0">
                          <a:effectLst/>
                        </a:rPr>
                        <a:t>3,38</a:t>
                      </a:r>
                      <a:r>
                        <a:rPr lang="pt-BR" sz="1400" dirty="0">
                          <a:effectLst/>
                        </a:rPr>
                        <a:t> </a:t>
                      </a:r>
                      <a:r>
                        <a:rPr lang="en-GB" sz="1400" dirty="0">
                          <a:effectLst/>
                        </a:rPr>
                        <a:t>(0,93–11,93)</a:t>
                      </a:r>
                      <a:endParaRPr lang="pt-BR" sz="140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37188" marR="37188" marT="0" marB="0" anchor="ctr"/>
                </a:tc>
                <a:extLst>
                  <a:ext uri="{0D108BD9-81ED-4DB2-BD59-A6C34878D82A}">
                    <a16:rowId xmlns:a16="http://schemas.microsoft.com/office/drawing/2014/main" val="3702356051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9D2B8DCC-DB81-AB49-2CBD-16E3DFF6FDC4}"/>
              </a:ext>
            </a:extLst>
          </p:cNvPr>
          <p:cNvSpPr/>
          <p:nvPr/>
        </p:nvSpPr>
        <p:spPr>
          <a:xfrm>
            <a:off x="6166585" y="2206510"/>
            <a:ext cx="1552876" cy="809406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420F7E0-7436-C364-E380-3ECD5D48C7FF}"/>
              </a:ext>
            </a:extLst>
          </p:cNvPr>
          <p:cNvSpPr/>
          <p:nvPr/>
        </p:nvSpPr>
        <p:spPr>
          <a:xfrm>
            <a:off x="6166585" y="3342033"/>
            <a:ext cx="1552876" cy="37864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DC1FD6C-EC60-AFB4-E194-3DD855A4F283}"/>
              </a:ext>
            </a:extLst>
          </p:cNvPr>
          <p:cNvSpPr/>
          <p:nvPr/>
        </p:nvSpPr>
        <p:spPr>
          <a:xfrm>
            <a:off x="6169793" y="4798318"/>
            <a:ext cx="1549668" cy="38130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308C0F5-CFC8-ECF2-D837-88B2AA31527F}"/>
              </a:ext>
            </a:extLst>
          </p:cNvPr>
          <p:cNvSpPr/>
          <p:nvPr/>
        </p:nvSpPr>
        <p:spPr>
          <a:xfrm>
            <a:off x="10506073" y="5598285"/>
            <a:ext cx="1502923" cy="324628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A030D10-D529-EC20-5A0E-EA824EDBFA7C}"/>
              </a:ext>
            </a:extLst>
          </p:cNvPr>
          <p:cNvSpPr/>
          <p:nvPr/>
        </p:nvSpPr>
        <p:spPr>
          <a:xfrm>
            <a:off x="10506073" y="4854992"/>
            <a:ext cx="1502923" cy="324628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8C6E4B3-F02A-C402-E938-84A70C66B16C}"/>
              </a:ext>
            </a:extLst>
          </p:cNvPr>
          <p:cNvSpPr/>
          <p:nvPr/>
        </p:nvSpPr>
        <p:spPr>
          <a:xfrm>
            <a:off x="10506073" y="3396047"/>
            <a:ext cx="1502923" cy="324628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2DD939-FB6C-9D67-8949-62881D50963E}"/>
              </a:ext>
            </a:extLst>
          </p:cNvPr>
          <p:cNvSpPr/>
          <p:nvPr/>
        </p:nvSpPr>
        <p:spPr>
          <a:xfrm>
            <a:off x="6166585" y="3730192"/>
            <a:ext cx="1552876" cy="744826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B3FA88B-6F7A-5A08-784F-8E049932FA4A}"/>
              </a:ext>
            </a:extLst>
          </p:cNvPr>
          <p:cNvSpPr/>
          <p:nvPr/>
        </p:nvSpPr>
        <p:spPr>
          <a:xfrm>
            <a:off x="6166585" y="5208635"/>
            <a:ext cx="1549668" cy="714277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0084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A594B3A4-C193-2F74-A408-E5BBC9A7CE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2139548" y="4099112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C8EFD0-3D74-C494-56A7-0EFC263B5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6436225" y="2644952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65C5CCB-A047-337B-A266-EB7C954CEC8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48508" y="5120720"/>
            <a:ext cx="6750076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48508" y="1568529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8357303" y="1135206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MAR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OMS declara estado de pandemia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8C39E-D60C-DCD6-1A72-C2D92FCC83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DD0F1BEA-9E04-3388-5E6D-368DA12F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tipo – Faculdade de Medicina – USP Imagens">
            <a:extLst>
              <a:ext uri="{FF2B5EF4-FFF2-40B4-BE49-F238E27FC236}">
                <a16:creationId xmlns:a16="http://schemas.microsoft.com/office/drawing/2014/main" id="{913A2A13-0482-6F07-BF3C-DC6A6C528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372463" y="660136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br>
              <a:rPr lang="pt-BR" sz="28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AB63069F-9D8B-FDAC-D2A1-382BBB7FD1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672952" y="1529149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COVID-19 foi relatada pela primeira vez em Wuhan, província de Hubei, China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E194A4-07C4-E8C7-7EE7-4C5B37D1C4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  <a:solidFill>
            <a:srgbClr val="9FD4FF"/>
          </a:solidFill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D8BF0496-4418-8B81-2AFF-A42A0BFAD795}"/>
              </a:ext>
            </a:extLst>
          </p:cNvPr>
          <p:cNvSpPr>
            <a:spLocks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20E48C7-0C2B-0376-55EB-01CC3FBE89A2}"/>
              </a:ext>
            </a:extLst>
          </p:cNvPr>
          <p:cNvSpPr txBox="1"/>
          <p:nvPr/>
        </p:nvSpPr>
        <p:spPr>
          <a:xfrm>
            <a:off x="686675" y="3669589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Zhu N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D809D52-E071-A602-D8CD-9C905E3DBD32}"/>
              </a:ext>
            </a:extLst>
          </p:cNvPr>
          <p:cNvSpPr txBox="1"/>
          <p:nvPr/>
        </p:nvSpPr>
        <p:spPr>
          <a:xfrm>
            <a:off x="10469662" y="3287225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OMS, 2020</a:t>
            </a:r>
          </a:p>
        </p:txBody>
      </p:sp>
    </p:spTree>
    <p:extLst>
      <p:ext uri="{BB962C8B-B14F-4D97-AF65-F5344CB8AC3E}">
        <p14:creationId xmlns:p14="http://schemas.microsoft.com/office/powerpoint/2010/main" val="122805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7" grpId="0" uiExpand="1" build="p" animBg="1"/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362BC-B36A-3745-97E1-9029D6313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64" y="2150360"/>
            <a:ext cx="10287000" cy="1917563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600"/>
              </a:spcAft>
              <a:buNone/>
            </a:pPr>
            <a: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Conclusões</a:t>
            </a:r>
            <a:br>
              <a:rPr lang="pt-BR" sz="2400" dirty="0">
                <a:solidFill>
                  <a:srgbClr val="00206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pt-BR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pt-BR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060AFE0-7BF6-9DFA-3AE2-0E085B4FD143}"/>
              </a:ext>
            </a:extLst>
          </p:cNvPr>
          <p:cNvSpPr txBox="1"/>
          <p:nvPr/>
        </p:nvSpPr>
        <p:spPr>
          <a:xfrm>
            <a:off x="3048000" y="100138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Artigo 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9FD9FD5-9860-F080-F93F-4EA8773415A1}"/>
              </a:ext>
            </a:extLst>
          </p:cNvPr>
          <p:cNvSpPr txBox="1"/>
          <p:nvPr/>
        </p:nvSpPr>
        <p:spPr>
          <a:xfrm>
            <a:off x="865064" y="2278251"/>
            <a:ext cx="10287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manifestações da doença </a:t>
            </a:r>
            <a:r>
              <a:rPr lang="pt-BR" sz="2000" dirty="0">
                <a:solidFill>
                  <a:srgbClr val="2021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foram distintas de </a:t>
            </a:r>
            <a:r>
              <a:rPr lang="pt-BR" sz="2000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acordo com as </a:t>
            </a:r>
            <a:r>
              <a:rPr lang="pt-BR" sz="2000" b="0" i="0" dirty="0" err="1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VOCs</a:t>
            </a:r>
            <a:r>
              <a:rPr lang="pt-BR" sz="2000" b="0" i="0" dirty="0">
                <a:solidFill>
                  <a:srgbClr val="202124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predominantes no momento do diagnóstico e o estado vacinal.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2000" b="0" i="0" dirty="0">
              <a:solidFill>
                <a:srgbClr val="202124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Comparadas às gestantes não vacinadas, puérperas não vacinadas com as variantes original, Gama e </a:t>
            </a:r>
            <a:r>
              <a:rPr lang="pt-BR" sz="20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Ômicron</a:t>
            </a:r>
            <a:r>
              <a:rPr lang="pt-BR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tiveram maior probabilidade de serem admitidas na UTI e de necessitarem de suporte ventilatório invasivo. Aquelas com as variantes original e Gama tiveram maior probabilidade de morrer.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pt-BR" sz="20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 as vacinadas, as puérperas tiveram maior chance de necessitarem de suporte ventilatório invasivo e internação em UTI quando infectadas pela variante </a:t>
            </a:r>
            <a:r>
              <a:rPr lang="pt-BR" sz="20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Ômicron</a:t>
            </a:r>
            <a:r>
              <a:rPr lang="pt-BR" sz="20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maior chance de mortalidade quando infectadas pela variante Gama.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3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2B30DC-FFA3-4874-9B69-FFFD6D6AB0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102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42C0E6E6-3318-2DCD-2910-1AFE6FA7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tipo – Faculdade de Medicina – USP Imagens">
            <a:extLst>
              <a:ext uri="{FF2B5EF4-FFF2-40B4-BE49-F238E27FC236}">
                <a16:creationId xmlns:a16="http://schemas.microsoft.com/office/drawing/2014/main" id="{40C6714C-EDE3-FC68-ACFA-E18B68D2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738EB2E-6702-055D-5C33-88AD08482DFA}"/>
              </a:ext>
            </a:extLst>
          </p:cNvPr>
          <p:cNvSpPr/>
          <p:nvPr/>
        </p:nvSpPr>
        <p:spPr>
          <a:xfrm>
            <a:off x="762000" y="1634960"/>
            <a:ext cx="10652760" cy="4545343"/>
          </a:xfrm>
          <a:prstGeom prst="rect">
            <a:avLst/>
          </a:prstGeom>
          <a:noFill/>
          <a:ln w="57150">
            <a:solidFill>
              <a:srgbClr val="36A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8DFD41-4B46-A45E-CEAA-1970418C1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01" y="2138476"/>
            <a:ext cx="3634957" cy="353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88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5E194A4-07C4-E8C7-7EE7-4C5B37D1C4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  <a:solidFill>
            <a:srgbClr val="9FD4FF"/>
          </a:solidFill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0410886C-88A5-2577-E405-C80E1D3F4E38}"/>
              </a:ext>
            </a:extLst>
          </p:cNvPr>
          <p:cNvSpPr>
            <a:spLocks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F2A73F95-9376-976B-E17F-9145D866F5CD}"/>
              </a:ext>
            </a:extLst>
          </p:cNvPr>
          <p:cNvSpPr/>
          <p:nvPr/>
        </p:nvSpPr>
        <p:spPr>
          <a:xfrm>
            <a:off x="2570464" y="5051398"/>
            <a:ext cx="6750076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419A27A-3962-D7B3-F3AE-7BD9EFDD20E3}"/>
              </a:ext>
            </a:extLst>
          </p:cNvPr>
          <p:cNvSpPr/>
          <p:nvPr/>
        </p:nvSpPr>
        <p:spPr>
          <a:xfrm rot="20505261">
            <a:off x="2139548" y="4099112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EC8EFD0-3D74-C494-56A7-0EFC263B575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6436225" y="2644952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/>
          </p:nvPr>
        </p:nvSpPr>
        <p:spPr>
          <a:xfrm>
            <a:off x="4673585" y="2644814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MAR-ABR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Primeiras publicações de grávidas com COVID-19: sem aumento de gravidade e morte em relação a população geral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5"/>
          </p:nvPr>
        </p:nvSpPr>
        <p:spPr>
          <a:xfrm>
            <a:off x="8357303" y="1135206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MAR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OMS declara estado de pandemia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78C39E-D60C-DCD6-1A72-C2D92FCC83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96600" y="24946"/>
            <a:ext cx="1270000" cy="1295400"/>
          </a:xfrm>
          <a:prstGeom prst="rect">
            <a:avLst/>
          </a:prstGeom>
        </p:spPr>
      </p:pic>
      <p:pic>
        <p:nvPicPr>
          <p:cNvPr id="6" name="Picture 2" descr="Observatório Obstétrico Brasileiro é o novo cliente da Acontece Comunicação  &amp; Noticias - ABC da Comunicação">
            <a:extLst>
              <a:ext uri="{FF2B5EF4-FFF2-40B4-BE49-F238E27FC236}">
                <a16:creationId xmlns:a16="http://schemas.microsoft.com/office/drawing/2014/main" id="{DD0F1BEA-9E04-3388-5E6D-368DA12F4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17"/>
            <a:ext cx="1698016" cy="95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tipo – Faculdade de Medicina – USP Imagens">
            <a:extLst>
              <a:ext uri="{FF2B5EF4-FFF2-40B4-BE49-F238E27FC236}">
                <a16:creationId xmlns:a16="http://schemas.microsoft.com/office/drawing/2014/main" id="{913A2A13-0482-6F07-BF3C-DC6A6C52835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4" y="243388"/>
            <a:ext cx="1698016" cy="8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372463" y="660136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br>
              <a:rPr lang="pt-BR" sz="28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AB63069F-9D8B-FDAC-D2A1-382BBB7FD1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672952" y="1529149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DEZ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COVID-19 foi relatada pela primeira vez em Wuhan, província de Hubei, China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C22A000-DC07-F36C-A8C4-DFE32AC95FAA}"/>
              </a:ext>
            </a:extLst>
          </p:cNvPr>
          <p:cNvSpPr txBox="1"/>
          <p:nvPr/>
        </p:nvSpPr>
        <p:spPr>
          <a:xfrm>
            <a:off x="686675" y="3669589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Zhu N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5EE69C-06B1-B7A9-4676-7C6D5ACB81F4}"/>
              </a:ext>
            </a:extLst>
          </p:cNvPr>
          <p:cNvSpPr txBox="1"/>
          <p:nvPr/>
        </p:nvSpPr>
        <p:spPr>
          <a:xfrm>
            <a:off x="10469662" y="3287225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OMS, 2020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182665-F21C-5909-AD45-B29A1CE49D36}"/>
              </a:ext>
            </a:extLst>
          </p:cNvPr>
          <p:cNvSpPr txBox="1"/>
          <p:nvPr/>
        </p:nvSpPr>
        <p:spPr>
          <a:xfrm>
            <a:off x="5468170" y="4812724"/>
            <a:ext cx="242316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Chen H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  <a:p>
            <a:pPr marL="0" marR="0" lvl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Mullins E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  <a:p>
            <a:pPr marL="0" marR="0" lvl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Kasraeian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 M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et al.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43E34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+mn-cs"/>
              </a:rPr>
              <a:t>, 2020</a:t>
            </a:r>
          </a:p>
        </p:txBody>
      </p:sp>
      <p:sp>
        <p:nvSpPr>
          <p:cNvPr id="28" name="Espaço Reservado para Texto 25">
            <a:extLst>
              <a:ext uri="{FF2B5EF4-FFF2-40B4-BE49-F238E27FC236}">
                <a16:creationId xmlns:a16="http://schemas.microsoft.com/office/drawing/2014/main" id="{1C8F2267-FFFD-586E-D9D9-63100C9CBF3B}"/>
              </a:ext>
            </a:extLst>
          </p:cNvPr>
          <p:cNvSpPr txBox="1">
            <a:spLocks/>
          </p:cNvSpPr>
          <p:nvPr/>
        </p:nvSpPr>
        <p:spPr>
          <a:xfrm>
            <a:off x="1158444" y="4169941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144000" tIns="45720" rIns="144000" bIns="45720" rtlCol="0" anchor="ctr">
            <a:noAutofit/>
          </a:bodyPr>
          <a:lstStyle>
            <a:defPPr>
              <a:defRPr lang="pt-BR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2000" kern="1200" cap="all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ABR 2020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Primeiras mortes maternas por COVID-19 são relatadas. </a:t>
            </a:r>
          </a:p>
          <a:p>
            <a:pPr lvl="1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contava com 5 óbitos maternos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659FE605-595E-86C7-A7E6-AD47B6DEF4EB}"/>
              </a:ext>
            </a:extLst>
          </p:cNvPr>
          <p:cNvSpPr txBox="1"/>
          <p:nvPr/>
        </p:nvSpPr>
        <p:spPr>
          <a:xfrm>
            <a:off x="148040" y="5964304"/>
            <a:ext cx="2423160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Kayem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G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Knight M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>
              <a:lnSpc>
                <a:spcPts val="1500"/>
              </a:lnSpc>
            </a:pPr>
            <a:r>
              <a:rPr lang="en-US" sz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Hantoushzadeh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Amorim MMR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  <a:p>
            <a:pPr>
              <a:lnSpc>
                <a:spcPts val="1500"/>
              </a:lnSpc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Espaço Reservado para Texto 17">
            <a:extLst>
              <a:ext uri="{FF2B5EF4-FFF2-40B4-BE49-F238E27FC236}">
                <a16:creationId xmlns:a16="http://schemas.microsoft.com/office/drawing/2014/main" id="{150B9C8F-2AAB-D6CC-212B-F559A0428F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MAI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MS divulga 36 óbitos maternos por COVID -19 e 252 casos de SRAG</a:t>
            </a:r>
          </a:p>
          <a:p>
            <a:pPr lvl="1"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D8ACFC-C719-EDE7-81E1-4EB91F4E1867}"/>
              </a:ext>
            </a:extLst>
          </p:cNvPr>
          <p:cNvSpPr txBox="1"/>
          <p:nvPr/>
        </p:nvSpPr>
        <p:spPr>
          <a:xfrm>
            <a:off x="10000251" y="6358371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Ministério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Saúde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31966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27" grpId="0" animBg="1"/>
      <p:bldP spid="15" grpId="0" animBg="1"/>
      <p:bldP spid="9" grpId="0" uiExpand="1" build="p" animBg="1"/>
      <p:bldP spid="12" grpId="0"/>
      <p:bldP spid="28" grpId="0" uiExpand="1" build="p" animBg="1"/>
      <p:bldP spid="29" grpId="0"/>
      <p:bldP spid="30" grpId="0" uiExpand="1" build="p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D4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D81F66A4-3971-62AB-1ADB-338D367112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6069506" y="2499182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A1DE7C0E-38B7-8B32-F201-782C7B0921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310640">
            <a:off x="1623146" y="4235785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87C69B9-A72C-3EE7-C800-26A520DA55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14076" y="5138975"/>
            <a:ext cx="8357684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537E241C-2C2E-B6CB-9AF9-04620772F9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9214804">
            <a:off x="6492542" y="6377027"/>
            <a:ext cx="4723093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F8B3F663-D660-91FA-2716-8FF22819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32139">
            <a:off x="1577121" y="556175"/>
            <a:ext cx="7140658" cy="877953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0DB045B-F96C-33C1-DDA7-2A7F27F91C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6704" y="1604207"/>
            <a:ext cx="6316669" cy="1426146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4B6602F-2D49-164E-E5D7-A512D26F8F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1D8B7"/>
              </a:clrFrom>
              <a:clrTo>
                <a:srgbClr val="D1D8B7">
                  <a:alpha val="0"/>
                </a:srgbClr>
              </a:clrTo>
            </a:clrChange>
          </a:blip>
          <a:srcRect t="-50000" b="50000"/>
          <a:stretch/>
        </p:blipFill>
        <p:spPr>
          <a:xfrm rot="10800000">
            <a:off x="8324183" y="6153912"/>
            <a:ext cx="2663702" cy="166269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6B9ED95-C614-5C0C-EC8F-39B1ADE7B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92643" y="1125668"/>
            <a:ext cx="3551111" cy="1199982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3"/>
          </p:nvPr>
        </p:nvSpPr>
        <p:spPr>
          <a:xfrm>
            <a:off x="1047999" y="1304667"/>
            <a:ext cx="3551111" cy="2231330"/>
          </a:xfrm>
          <a:solidFill>
            <a:schemeClr val="bg1"/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JUN 2020</a:t>
            </a:r>
          </a:p>
          <a:p>
            <a:pPr lvl="1" rtl="0"/>
            <a:r>
              <a:rPr lang="pt-BR" dirty="0">
                <a:solidFill>
                  <a:schemeClr val="accent6">
                    <a:lumMod val="10000"/>
                  </a:schemeClr>
                </a:solidFill>
              </a:rPr>
              <a:t>Brasil superou o número de óbitos maternos por COVID-19 em todo o mundo (124 óbitos)</a:t>
            </a:r>
          </a:p>
          <a:p>
            <a:pPr rtl="0"/>
            <a:endParaRPr lang="pt-BR" dirty="0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66F2C41-4502-0D3C-FB33-0DF07D62A45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0505261">
            <a:off x="7953432" y="5656281"/>
            <a:ext cx="3727430" cy="995261"/>
          </a:xfrm>
          <a:prstGeom prst="rect">
            <a:avLst/>
          </a:prstGeom>
          <a:solidFill>
            <a:srgbClr val="9FD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E866D5-2512-C39B-2C04-DA96C767304F}"/>
              </a:ext>
            </a:extLst>
          </p:cNvPr>
          <p:cNvSpPr txBox="1"/>
          <p:nvPr/>
        </p:nvSpPr>
        <p:spPr>
          <a:xfrm>
            <a:off x="393431" y="3431307"/>
            <a:ext cx="2423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Takemoto MLS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al.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66C4A3-29EE-B29E-9C8F-4A83502E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9012" y="304264"/>
            <a:ext cx="7447074" cy="676656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Introdução</a:t>
            </a:r>
            <a:b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0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 </a:t>
            </a: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Linha do tempo </a:t>
            </a:r>
            <a:b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</a:br>
            <a:r>
              <a:rPr lang="pt-BR" sz="2300" b="1" dirty="0">
                <a:solidFill>
                  <a:schemeClr val="accent6">
                    <a:lumMod val="10000"/>
                  </a:schemeClr>
                </a:solidFill>
                <a:latin typeface="Arial" panose="020B0604020202020204"/>
              </a:rPr>
              <a:t>COVID-19 na população obstétrica</a:t>
            </a:r>
          </a:p>
        </p:txBody>
      </p:sp>
    </p:spTree>
    <p:extLst>
      <p:ext uri="{BB962C8B-B14F-4D97-AF65-F5344CB8AC3E}">
        <p14:creationId xmlns:p14="http://schemas.microsoft.com/office/powerpoint/2010/main" val="381599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Tema do Offic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643_TF11964407_Win32" id="{249912B3-2253-48C5-B3C9-678461EBA941}" vid="{61D0049E-67D4-4317-950C-8BC772645D02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12966</TotalTime>
  <Words>7579</Words>
  <Application>Microsoft Office PowerPoint</Application>
  <PresentationFormat>Widescreen</PresentationFormat>
  <Paragraphs>1734</Paragraphs>
  <Slides>71</Slides>
  <Notes>64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71</vt:i4>
      </vt:variant>
    </vt:vector>
  </HeadingPairs>
  <TitlesOfParts>
    <vt:vector size="83" baseType="lpstr">
      <vt:lpstr>Arial</vt:lpstr>
      <vt:lpstr>Open sans</vt:lpstr>
      <vt:lpstr>Gill Sans Nova</vt:lpstr>
      <vt:lpstr>Symbol</vt:lpstr>
      <vt:lpstr>Gill Sans Nova Light</vt:lpstr>
      <vt:lpstr>Courier New</vt:lpstr>
      <vt:lpstr>Calibri</vt:lpstr>
      <vt:lpstr>Sagona Book</vt:lpstr>
      <vt:lpstr>Times New Roman</vt:lpstr>
      <vt:lpstr>Open sans</vt:lpstr>
      <vt:lpstr>Tema do Office</vt:lpstr>
      <vt:lpstr>1_Tema do Office</vt:lpstr>
      <vt:lpstr>COVID-19 em gestantes, puérperas e mulheres em idade fértil não gestantes e não puérperas no Brasil </vt:lpstr>
      <vt:lpstr>Introdução </vt:lpstr>
      <vt:lpstr>Covid-19 (Coronavirus disease 2019)   Doença multissistêmica causada pelo SARS-CoV-2 (Severe Acute Respiratory Syndrome Coronavirus 2), que pode se manifestar como síndrome respiratória aguda grave</vt:lpstr>
      <vt:lpstr>Introdução   Linha do tempo  COVID-19 na população obstétrica</vt:lpstr>
      <vt:lpstr>Espectro clínico da doença  Varia de assintomático a grave e crítico   </vt:lpstr>
      <vt:lpstr>Doença grave  Pode comprometer os pulmões e levar à dispneia   </vt:lpstr>
      <vt:lpstr>Introdução   Linha do tempo  COVID-19 na população obstétrica</vt:lpstr>
      <vt:lpstr>Introdução   Linha do tempo  COVID-19 na população obstétrica</vt:lpstr>
      <vt:lpstr>Introdução  Linha do tempo  COVID-19 na população obstétrica</vt:lpstr>
      <vt:lpstr>  Centers for Disease Control and Prevention (EUA)   23.434 grávidas e 386.028 não grávidas, de 15-44 anos,  sintomáticas, com COVID-19 (RT-PCR+)      </vt:lpstr>
      <vt:lpstr>  COV19Mx cohort  Mulheres de 15-45 anos com COVID-19 (teste positivo)  5.183 grávidas e 175.905 não grávidas     </vt:lpstr>
      <vt:lpstr>Introdução  Linha do tempo  COVID-19 na população obstétrica</vt:lpstr>
      <vt:lpstr>Mutações virais e VOCs  Variantes de preocupação (VOCs): maior transmissibilidade ou piora na epidemiologia da COVID-19 ou maior virulência ou alteração na apresentação clínica da doença ou diminuição da eficácia das medidas de saúde pública e sociais ou diagnósticos, vacinas e terapêuticas disponíveis </vt:lpstr>
      <vt:lpstr>Introdução  Linha do tempo  COVID-19 na população obstétrica</vt:lpstr>
      <vt:lpstr>Vacinação contra COVID-19 no Brasil </vt:lpstr>
      <vt:lpstr>Introdução  Linha do tempo  COVID-19 na população obstétrica</vt:lpstr>
      <vt:lpstr>Observatório Obstétrico Brasileiro Painel de monitoramento  “Covid-19 – gestantes e puérperas”  </vt:lpstr>
      <vt:lpstr>Introdução  Linha do tempo  COVID-19 na população obstétrica</vt:lpstr>
      <vt:lpstr>Introdução  Linha do tempo  COVID-19 na população obstétrica</vt:lpstr>
      <vt:lpstr>Introdução  Linha do tempo  COVID-19 na população obstétrica</vt:lpstr>
      <vt:lpstr>Estudos com as VOCs </vt:lpstr>
      <vt:lpstr>Artigo de revisão – novas variantes Comparadas à variante original  </vt:lpstr>
      <vt:lpstr>Metanálise – novas variantes Comparadas à variante original  </vt:lpstr>
      <vt:lpstr>Vacinas e VOCs </vt:lpstr>
      <vt:lpstr>Vacinas e VOCs </vt:lpstr>
      <vt:lpstr>Vacinas na população obstétrica  </vt:lpstr>
      <vt:lpstr>Introdução  Linha do tempo  COVID-19 na população obstétrica</vt:lpstr>
      <vt:lpstr>Objetivos </vt:lpstr>
      <vt:lpstr>1) Comparar as características demográficas, clínicas e de progressão da doença de mulheres em idade reprodutiva hospitalizadas com COVID-19 (grávidas, puérperas ou nem grávidas nem puérperas) por meio de análise de dados epidemiológicos brasileiros no período de 17 de fevereiro de 2020 a 02 de janeiro de 2021 (ARTIGO 1) </vt:lpstr>
      <vt:lpstr> 2) Comparar as características demográficas, clínicas e de progressão da doença de gestantes e puérperas, vacinadas e não vacinadas, de acordo com as diferentes variantes de preocupação predominantes por meio de análise de dados epidemiológicos brasileiros no período de 17 de fevereiro de 2020 a 16 de julho de 2022 (ARTIGO 2)</vt:lpstr>
      <vt:lpstr>Métodos </vt:lpstr>
      <vt:lpstr>Para ambos os artigos:  Análise retrospectiva Dados públicos do SIVEP-Gripe Casos notificados de Síndrome Respiratória Aguda Grave (SRAG)      </vt:lpstr>
      <vt:lpstr>Apresentação do PowerPoint</vt:lpstr>
      <vt:lpstr>Artigo 1 </vt:lpstr>
      <vt:lpstr>Apresentação do PowerPoint</vt:lpstr>
      <vt:lpstr>1) Comparar as características demográficas, clínicas e de progressão da doença de mulheres em idade reprodutiva hospitalizadas com COVID-19 (grávidas, puérperas ou nem grávidas nem puérperas) por meio de análise de dados epidemiológicos brasileiros</vt:lpstr>
      <vt:lpstr>Métodos - artigo 1 </vt:lpstr>
      <vt:lpstr>Apresentação do PowerPoint</vt:lpstr>
      <vt:lpstr>Apresentação do PowerPoint</vt:lpstr>
      <vt:lpstr>Análise de dados:     </vt:lpstr>
      <vt:lpstr>Análise de dados:     </vt:lpstr>
      <vt:lpstr>Resultados </vt:lpstr>
      <vt:lpstr>Resultados – artigo 1</vt:lpstr>
      <vt:lpstr>Resultados – artigo 1</vt:lpstr>
      <vt:lpstr>Resultados – artigo 1</vt:lpstr>
      <vt:lpstr>Resultados – artigo 1</vt:lpstr>
      <vt:lpstr>Apresentação do PowerPoint</vt:lpstr>
      <vt:lpstr>Apresentação do PowerPoint</vt:lpstr>
      <vt:lpstr>Apresentação do PowerPoint</vt:lpstr>
      <vt:lpstr>Conclusões      </vt:lpstr>
      <vt:lpstr>Artigo 2 </vt:lpstr>
      <vt:lpstr>Submetido em 25/10/2022 </vt:lpstr>
      <vt:lpstr> 2) Comparar as características demográficas, clínicas e de progressão da doença de gestantes e puérperas, vacinadas e não vacinadas, de acordo com as diferentes variantes de preocupação predominantes por meio de análise de dados epidemiológicos brasileiros</vt:lpstr>
      <vt:lpstr>Métodos - artigo 2 </vt:lpstr>
      <vt:lpstr>Métodos:  Dominância das VOCs no Brasil Quando 50% ou mais dos casos são devidos a determinada variante  </vt:lpstr>
      <vt:lpstr> Métodos:   Início da vacinação de grávidas e puérperas: maio de 2021 (dominância da variante Gama)    </vt:lpstr>
      <vt:lpstr>Apresentação do PowerPoint</vt:lpstr>
      <vt:lpstr>Apresentação do PowerPoint</vt:lpstr>
      <vt:lpstr>Análise de dados:     </vt:lpstr>
      <vt:lpstr>Resultados </vt:lpstr>
      <vt:lpstr>Resultados – artigo 2</vt:lpstr>
      <vt:lpstr>Resultados – artigo 2</vt:lpstr>
      <vt:lpstr>Resultados – artigo 2</vt:lpstr>
      <vt:lpstr>Resultados – artigo 2</vt:lpstr>
      <vt:lpstr>Resultados – artigo 2</vt:lpstr>
      <vt:lpstr>Resultados – artigo 2</vt:lpstr>
      <vt:lpstr>Resultados – artigo 2</vt:lpstr>
      <vt:lpstr>Resultados – artigo 2</vt:lpstr>
      <vt:lpstr>Resultados – artigo 2</vt:lpstr>
      <vt:lpstr>Conclusões     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Microsoft Office User</dc:creator>
  <cp:lastModifiedBy>Fabiano Elisei Serra</cp:lastModifiedBy>
  <cp:revision>139</cp:revision>
  <dcterms:created xsi:type="dcterms:W3CDTF">2022-08-05T22:05:07Z</dcterms:created>
  <dcterms:modified xsi:type="dcterms:W3CDTF">2022-12-05T14:21:37Z</dcterms:modified>
</cp:coreProperties>
</file>